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40"/>
  </p:notesMasterIdLst>
  <p:sldIdLst>
    <p:sldId id="474" r:id="rId2"/>
    <p:sldId id="1747" r:id="rId3"/>
    <p:sldId id="1760" r:id="rId4"/>
    <p:sldId id="1748" r:id="rId5"/>
    <p:sldId id="430" r:id="rId6"/>
    <p:sldId id="444" r:id="rId7"/>
    <p:sldId id="1749" r:id="rId8"/>
    <p:sldId id="1761" r:id="rId9"/>
    <p:sldId id="1762" r:id="rId10"/>
    <p:sldId id="1763" r:id="rId11"/>
    <p:sldId id="1764" r:id="rId12"/>
    <p:sldId id="1759" r:id="rId13"/>
    <p:sldId id="1765" r:id="rId14"/>
    <p:sldId id="442" r:id="rId15"/>
    <p:sldId id="1769" r:id="rId16"/>
    <p:sldId id="456" r:id="rId17"/>
    <p:sldId id="457" r:id="rId18"/>
    <p:sldId id="1766" r:id="rId19"/>
    <p:sldId id="1767" r:id="rId20"/>
    <p:sldId id="1768" r:id="rId21"/>
    <p:sldId id="1772" r:id="rId22"/>
    <p:sldId id="1773" r:id="rId23"/>
    <p:sldId id="1774" r:id="rId24"/>
    <p:sldId id="1775" r:id="rId25"/>
    <p:sldId id="1776" r:id="rId26"/>
    <p:sldId id="1787" r:id="rId27"/>
    <p:sldId id="1777" r:id="rId28"/>
    <p:sldId id="1770" r:id="rId29"/>
    <p:sldId id="1781" r:id="rId30"/>
    <p:sldId id="1778" r:id="rId31"/>
    <p:sldId id="463" r:id="rId32"/>
    <p:sldId id="464" r:id="rId33"/>
    <p:sldId id="465" r:id="rId34"/>
    <p:sldId id="1780" r:id="rId35"/>
    <p:sldId id="1788" r:id="rId36"/>
    <p:sldId id="1785" r:id="rId37"/>
    <p:sldId id="1783" r:id="rId38"/>
    <p:sldId id="1779" r:id="rId39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Fira Sans" panose="020B0503050000020004" pitchFamily="34" charset="0"/>
      <p:regular r:id="rId46"/>
      <p:bold r:id="rId47"/>
      <p:italic r:id="rId48"/>
      <p:boldItalic r:id="rId49"/>
    </p:embeddedFont>
    <p:embeddedFont>
      <p:font typeface="Fira Sans Light" panose="020F03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2F2F2"/>
    <a:srgbClr val="D9D9D9"/>
    <a:srgbClr val="7030A0"/>
    <a:srgbClr val="B3CEFB"/>
    <a:srgbClr val="F1494B"/>
    <a:srgbClr val="000000"/>
    <a:srgbClr val="8A99BA"/>
    <a:srgbClr val="CF803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BFA326-779B-4819-8758-650B20B28AC9}">
  <a:tblStyle styleId="{77BFA326-779B-4819-8758-650B20B28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7"/>
    <p:restoredTop sz="82839"/>
  </p:normalViewPr>
  <p:slideViewPr>
    <p:cSldViewPr snapToGrid="0">
      <p:cViewPr varScale="1">
        <p:scale>
          <a:sx n="121" d="100"/>
          <a:sy n="121" d="100"/>
        </p:scale>
        <p:origin x="177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00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363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903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5059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191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847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07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331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47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158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63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43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419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602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26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153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6266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3579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350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739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7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40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85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5517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154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771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5698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158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833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937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49340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950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92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08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165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847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99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60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572700"/>
            <a:ext cx="9144000" cy="45600"/>
          </a:xfrm>
          <a:prstGeom prst="rect">
            <a:avLst/>
          </a:prstGeom>
          <a:solidFill>
            <a:srgbClr val="3069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k5000/Nek5000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nekrsdoc.readthedocs.io/" TargetMode="External"/><Relationship Id="rId3" Type="http://schemas.openxmlformats.org/officeDocument/2006/relationships/hyperlink" Target="https://github.com/neams-th-coe/cardinal" TargetMode="External"/><Relationship Id="rId7" Type="http://schemas.openxmlformats.org/officeDocument/2006/relationships/hyperlink" Target="https://cardinal.cels.anl.go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ek5000/nekRS/discussions" TargetMode="External"/><Relationship Id="rId5" Type="http://schemas.openxmlformats.org/officeDocument/2006/relationships/hyperlink" Target="https://github.com/neams-th-coe/cardinal/discussions" TargetMode="External"/><Relationship Id="rId10" Type="http://schemas.openxmlformats.org/officeDocument/2006/relationships/hyperlink" Target="mailto:dshaver@anl.gov" TargetMode="External"/><Relationship Id="rId4" Type="http://schemas.openxmlformats.org/officeDocument/2006/relationships/hyperlink" Target="https://github.com/Nek5000/nekRS" TargetMode="External"/><Relationship Id="rId9" Type="http://schemas.openxmlformats.org/officeDocument/2006/relationships/hyperlink" Target="mailto:ajnovak2@Illinois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rdinal.cels.anl.gov/tutorials/nek_intro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cardinal.cels.anl.gov/tutorials/nek_intro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ekrsdoc.readthedocs.io/en/latest/commonly_used_variable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cardinal.cels.anl.gov/tutorials/nek_intro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0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E61DDEC-853F-1ADE-9B60-AD0639FA0478}"/>
              </a:ext>
            </a:extLst>
          </p:cNvPr>
          <p:cNvSpPr/>
          <p:nvPr/>
        </p:nvSpPr>
        <p:spPr>
          <a:xfrm>
            <a:off x="-17502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3AA8E8C-F184-CF99-0601-E2AE102A894B}"/>
              </a:ext>
            </a:extLst>
          </p:cNvPr>
          <p:cNvSpPr txBox="1">
            <a:spLocks/>
          </p:cNvSpPr>
          <p:nvPr/>
        </p:nvSpPr>
        <p:spPr>
          <a:xfrm>
            <a:off x="-713607" y="3479271"/>
            <a:ext cx="2859486" cy="83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April Novak</a:t>
            </a:r>
          </a:p>
          <a:p>
            <a:pPr marL="114300" indent="0" algn="ctr">
              <a:buNone/>
            </a:pPr>
            <a:endParaRPr lang="en-US" sz="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298742-CEE4-5E54-E348-2A35F2002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51" name="Subtitle 2">
            <a:extLst>
              <a:ext uri="{FF2B5EF4-FFF2-40B4-BE49-F238E27FC236}">
                <a16:creationId xmlns:a16="http://schemas.microsoft.com/office/drawing/2014/main" id="{68EEF849-6AC0-CAD2-6F25-48F72DFF07BF}"/>
              </a:ext>
            </a:extLst>
          </p:cNvPr>
          <p:cNvSpPr txBox="1">
            <a:spLocks/>
          </p:cNvSpPr>
          <p:nvPr/>
        </p:nvSpPr>
        <p:spPr>
          <a:xfrm>
            <a:off x="-31146" y="3797706"/>
            <a:ext cx="4505445" cy="69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endParaRPr lang="en-US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Assistant Professor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Nuclear, Plasma, and Radiological Engineering (NPRE)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University of Illinois, Urbana-Champaign</a:t>
            </a:r>
          </a:p>
          <a:p>
            <a:pPr marL="114300" indent="0">
              <a:buNone/>
            </a:pPr>
            <a:endParaRPr lang="en-US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Joint Appointment, Nuclear Science and Engineering (NSE) Division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Argonne National Laboratory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78D964-D916-BC74-E3DD-9764D0077CA2}"/>
              </a:ext>
            </a:extLst>
          </p:cNvPr>
          <p:cNvSpPr txBox="1">
            <a:spLocks/>
          </p:cNvSpPr>
          <p:nvPr/>
        </p:nvSpPr>
        <p:spPr>
          <a:xfrm>
            <a:off x="49051" y="2081328"/>
            <a:ext cx="5692017" cy="166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NekRS: Spectral Element Computational Fluid Dynamics (CFD)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D16D9-EB28-E93B-093B-9C2A7049C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532" y="-10510"/>
            <a:ext cx="9193035" cy="23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8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NekRS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98;p15">
            <a:extLst>
              <a:ext uri="{FF2B5EF4-FFF2-40B4-BE49-F238E27FC236}">
                <a16:creationId xmlns:a16="http://schemas.microsoft.com/office/drawing/2014/main" id="{78EAB9E3-9397-C875-E797-5768F1EE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0" y="788135"/>
            <a:ext cx="8718619" cy="2473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DNS, RANS, LES</a:t>
            </a: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Features: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conjugate heat transfer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, passive scalar transport, fluid-structure interaction, custom physics and properties</a:t>
            </a: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Postprocessing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: time-averaging, constitutive models, custom operations</a:t>
            </a: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Parallelism:</a:t>
            </a:r>
            <a:r>
              <a:rPr lang="en-US" sz="16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Avenir Next LT Pro" panose="020B0504020202020204" pitchFamily="34" charset="77"/>
                <a:cs typeface="Al Nile" pitchFamily="2" charset="-78"/>
              </a:rPr>
              <a:t>MPI on CPU</a:t>
            </a:r>
            <a:r>
              <a:rPr lang="en-US" sz="16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, MPI on GPU</a:t>
            </a:r>
            <a:endParaRPr lang="en-US" sz="16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endParaRPr lang="en-US" sz="16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348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Instructions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168C5-F559-ABC1-CE8E-DFB6B85E87F8}"/>
              </a:ext>
            </a:extLst>
          </p:cNvPr>
          <p:cNvSpPr txBox="1"/>
          <p:nvPr/>
        </p:nvSpPr>
        <p:spPr>
          <a:xfrm>
            <a:off x="3289953" y="2347275"/>
            <a:ext cx="28696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test if Docker works:</a:t>
            </a:r>
          </a:p>
          <a:p>
            <a:endParaRPr lang="en-US" dirty="0"/>
          </a:p>
          <a:p>
            <a:r>
              <a:rPr lang="en-US" dirty="0">
                <a:latin typeface="Courier" pitchFamily="2" charset="0"/>
              </a:rPr>
              <a:t>cd openmc/live</a:t>
            </a:r>
          </a:p>
          <a:p>
            <a:r>
              <a:rPr lang="en-US" dirty="0">
                <a:latin typeface="Courier" pitchFamily="2" charset="0"/>
              </a:rPr>
              <a:t>cardinal-opt -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testing.i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DFF137-0F1C-E77A-BE13-C18AC9AC3826}"/>
              </a:ext>
            </a:extLst>
          </p:cNvPr>
          <p:cNvSpPr/>
          <p:nvPr/>
        </p:nvSpPr>
        <p:spPr>
          <a:xfrm>
            <a:off x="377073" y="4134832"/>
            <a:ext cx="8520600" cy="6822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242058-2262-B554-2EFF-B579559802E4}"/>
              </a:ext>
            </a:extLst>
          </p:cNvPr>
          <p:cNvSpPr/>
          <p:nvPr/>
        </p:nvSpPr>
        <p:spPr>
          <a:xfrm>
            <a:off x="377073" y="999241"/>
            <a:ext cx="8520600" cy="16040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Compiling Cardinal </a:t>
            </a:r>
            <a:r>
              <a:rPr lang="en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(After the workshop!)</a:t>
            </a:r>
            <a:endParaRPr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B03314-3B1C-B417-5A41-4950E4E8A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80386"/>
            <a:ext cx="8520600" cy="416311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git clone https://github.com/neams-th-coe/</a:t>
            </a:r>
            <a:r>
              <a:rPr 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cardinal.git</a:t>
            </a:r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Courier" pitchFamily="2" charset="0"/>
              </a:rPr>
              <a:t>cd cardinal 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" pitchFamily="2" charset="0"/>
              </a:rPr>
              <a:t>./scripts/get-</a:t>
            </a:r>
            <a:r>
              <a:rPr lang="en-US" sz="11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" pitchFamily="2" charset="0"/>
              </a:rPr>
              <a:t>dependencies.sh</a:t>
            </a:r>
            <a:r>
              <a:rPr 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./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contrib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/moose/scripts/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update_and_rebuild_petsc.sh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 ./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contrib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/moose/scripts/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update_and_rebuild_libmesh.sh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 ./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contrib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/moose/scripts/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update_and_rebuild_wasp.sh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export NEKRS_HOME=$HOME/cardinal/install/bin</a:t>
            </a:r>
          </a:p>
          <a:p>
            <a:pPr marL="114300" indent="0">
              <a:buNone/>
            </a:pPr>
            <a:r>
              <a:rPr lang="en-US" sz="1100" dirty="0">
                <a:solidFill>
                  <a:srgbClr val="FF0000"/>
                </a:solidFill>
                <a:latin typeface="Courier" pitchFamily="2" charset="0"/>
              </a:rPr>
              <a:t>make -j8</a:t>
            </a:r>
          </a:p>
          <a:p>
            <a:pPr marL="114300" indent="0">
              <a:buNone/>
            </a:pPr>
            <a:endParaRPr lang="en-US" sz="1100" dirty="0"/>
          </a:p>
          <a:p>
            <a:r>
              <a:rPr lang="en-US" sz="1100" dirty="0"/>
              <a:t>Compile all dependencies with a single</a:t>
            </a:r>
            <a:r>
              <a:rPr lang="en-US" sz="1100" dirty="0">
                <a:latin typeface="+mj-lt"/>
              </a:rPr>
              <a:t> </a:t>
            </a:r>
            <a:r>
              <a:rPr lang="en-US" sz="1100" b="1" dirty="0">
                <a:latin typeface="+mj-lt"/>
              </a:rPr>
              <a:t>make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/>
              <a:t>command, which gives you:</a:t>
            </a:r>
          </a:p>
          <a:p>
            <a:pPr lvl="1"/>
            <a:r>
              <a:rPr lang="en-US" sz="1100" dirty="0"/>
              <a:t>Cardinal executable (</a:t>
            </a:r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cardinal/cardinal-opt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“standalone” OpenMC executable (</a:t>
            </a:r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cardinal/build/openmc/bin/openmc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“standalone” NekRS executable (</a:t>
            </a:r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cardinal/install/bin/</a:t>
            </a:r>
            <a:r>
              <a:rPr lang="en-US" sz="11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nrsmpi</a:t>
            </a:r>
            <a:r>
              <a:rPr lang="en-US" sz="1100" dirty="0"/>
              <a:t>)</a:t>
            </a:r>
          </a:p>
          <a:p>
            <a:pPr lvl="1"/>
            <a:endParaRPr lang="en-US" sz="1100" dirty="0"/>
          </a:p>
          <a:p>
            <a:r>
              <a:rPr lang="en-US" sz="1100" dirty="0"/>
              <a:t>Nek5000 tools (</a:t>
            </a:r>
            <a:r>
              <a:rPr lang="en-US" sz="1100" dirty="0">
                <a:latin typeface="Courier" pitchFamily="2" charset="0"/>
              </a:rPr>
              <a:t>exo2nek</a:t>
            </a:r>
            <a:r>
              <a:rPr lang="en-US" sz="1100" dirty="0"/>
              <a:t>) are used to prepare meshes:</a:t>
            </a:r>
          </a:p>
          <a:p>
            <a:pPr marL="114300" indent="0"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git clone </a:t>
            </a:r>
            <a:r>
              <a:rPr lang="en-US" sz="1100" dirty="0">
                <a:solidFill>
                  <a:schemeClr val="bg1"/>
                </a:solidFill>
                <a:latin typeface="Courier" pitchFamily="2" charset="0"/>
                <a:hlinkClick r:id="rId3"/>
              </a:rPr>
              <a:t>https://github.com/Nek5000/Nek5000.git</a:t>
            </a:r>
            <a:endParaRPr lang="en-US" sz="1100" dirty="0">
              <a:solidFill>
                <a:schemeClr val="bg1"/>
              </a:solidFill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cd Nek5000/tools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./</a:t>
            </a:r>
            <a:r>
              <a:rPr lang="en-US" sz="1100" dirty="0" err="1">
                <a:solidFill>
                  <a:schemeClr val="bg1"/>
                </a:solidFill>
                <a:latin typeface="Courier" pitchFamily="2" charset="0"/>
              </a:rPr>
              <a:t>maketools</a:t>
            </a: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 exo2nek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90EDC-38C4-872F-5F89-8A2FA494596F}"/>
              </a:ext>
            </a:extLst>
          </p:cNvPr>
          <p:cNvSpPr txBox="1"/>
          <p:nvPr/>
        </p:nvSpPr>
        <p:spPr>
          <a:xfrm>
            <a:off x="6833813" y="1074655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B3CEFB"/>
                </a:solidFill>
              </a:rPr>
              <a:t>download the Cardinal source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E8224-BCE7-B150-8F54-FED0DD7BDEE4}"/>
              </a:ext>
            </a:extLst>
          </p:cNvPr>
          <p:cNvSpPr txBox="1"/>
          <p:nvPr/>
        </p:nvSpPr>
        <p:spPr>
          <a:xfrm>
            <a:off x="6834430" y="150119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download the OpenMC and NekRS </a:t>
            </a:r>
          </a:p>
          <a:p>
            <a:r>
              <a:rPr lang="en-US" sz="9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9A55D-ADEA-D3E4-8165-765948AE78B1}"/>
              </a:ext>
            </a:extLst>
          </p:cNvPr>
          <p:cNvSpPr txBox="1"/>
          <p:nvPr/>
        </p:nvSpPr>
        <p:spPr>
          <a:xfrm>
            <a:off x="6833813" y="1968663"/>
            <a:ext cx="21339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build MOOSE 3rd-party dependencies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ACAF0-C578-3406-A953-5C3A9E71EEA1}"/>
              </a:ext>
            </a:extLst>
          </p:cNvPr>
          <p:cNvSpPr txBox="1"/>
          <p:nvPr/>
        </p:nvSpPr>
        <p:spPr>
          <a:xfrm>
            <a:off x="6834430" y="225935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set environment variable</a:t>
            </a:r>
          </a:p>
          <a:p>
            <a:r>
              <a:rPr lang="en-US" sz="900" dirty="0">
                <a:solidFill>
                  <a:srgbClr val="FF0000"/>
                </a:solidFill>
              </a:rPr>
              <a:t>compile Cardinal</a:t>
            </a:r>
          </a:p>
        </p:txBody>
      </p:sp>
    </p:spTree>
    <p:extLst>
      <p:ext uri="{BB962C8B-B14F-4D97-AF65-F5344CB8AC3E}">
        <p14:creationId xmlns:p14="http://schemas.microsoft.com/office/powerpoint/2010/main" val="2733573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Involved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6058" y="863549"/>
            <a:ext cx="7981594" cy="3757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600" dirty="0"/>
              <a:t>Git repository: </a:t>
            </a:r>
          </a:p>
          <a:p>
            <a:pPr lvl="1"/>
            <a:r>
              <a:rPr lang="en-US" sz="1200" dirty="0"/>
              <a:t>Cardinal: </a:t>
            </a:r>
            <a:r>
              <a:rPr lang="en-US" sz="1200" dirty="0">
                <a:hlinkClick r:id="rId3"/>
              </a:rPr>
              <a:t>https://github.com/neams-th-coe/cardinal</a:t>
            </a:r>
            <a:r>
              <a:rPr lang="en-US" sz="1200" dirty="0"/>
              <a:t> </a:t>
            </a:r>
          </a:p>
          <a:p>
            <a:pPr lvl="1"/>
            <a:r>
              <a:rPr lang="en-US" sz="1200" dirty="0"/>
              <a:t>NekRS: </a:t>
            </a:r>
            <a:r>
              <a:rPr lang="en-US" sz="1200" dirty="0">
                <a:hlinkClick r:id="rId4"/>
              </a:rPr>
              <a:t>https://github.com/Nek5000/nekRS</a:t>
            </a:r>
            <a:r>
              <a:rPr lang="en-US" sz="12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Discussions page:</a:t>
            </a:r>
          </a:p>
          <a:p>
            <a:pPr lvl="1"/>
            <a:r>
              <a:rPr lang="en-US" sz="1200" dirty="0"/>
              <a:t>Cardinal: </a:t>
            </a:r>
            <a:r>
              <a:rPr lang="en-US" sz="1200" dirty="0">
                <a:hlinkClick r:id="rId5"/>
              </a:rPr>
              <a:t>https://github.com/neams-th-coe/cardinal/discussions</a:t>
            </a:r>
            <a:endParaRPr lang="en-US" sz="1200" dirty="0"/>
          </a:p>
          <a:p>
            <a:pPr lvl="1"/>
            <a:r>
              <a:rPr lang="en-US" sz="1200" dirty="0"/>
              <a:t>NekRS: </a:t>
            </a:r>
            <a:r>
              <a:rPr lang="en-US" sz="1200" dirty="0">
                <a:hlinkClick r:id="rId6"/>
              </a:rPr>
              <a:t>https://github.com/Nek5000/nekRS/discussions</a:t>
            </a:r>
            <a:r>
              <a:rPr lang="en-US" sz="12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Documentation:</a:t>
            </a:r>
          </a:p>
          <a:p>
            <a:pPr lvl="1"/>
            <a:r>
              <a:rPr lang="en-US" sz="1200" dirty="0"/>
              <a:t>Cardinal: </a:t>
            </a:r>
            <a:r>
              <a:rPr lang="en-US" sz="1200" dirty="0">
                <a:hlinkClick r:id="rId7"/>
              </a:rPr>
              <a:t>https://cardinal.cels.anl.gov/</a:t>
            </a:r>
            <a:r>
              <a:rPr lang="en-US" sz="1200" dirty="0"/>
              <a:t> </a:t>
            </a:r>
          </a:p>
          <a:p>
            <a:pPr lvl="1"/>
            <a:r>
              <a:rPr lang="en-US" sz="1200" dirty="0"/>
              <a:t>NekRS: </a:t>
            </a:r>
            <a:r>
              <a:rPr lang="en-US" sz="1200" dirty="0">
                <a:hlinkClick r:id="rId8"/>
              </a:rPr>
              <a:t>https://nekrsdoc.readthedocs.io</a:t>
            </a:r>
            <a:endParaRPr lang="en-US" sz="1200" dirty="0"/>
          </a:p>
          <a:p>
            <a:pPr lvl="1"/>
            <a:endParaRPr lang="en-US" sz="1600" dirty="0"/>
          </a:p>
          <a:p>
            <a:r>
              <a:rPr lang="en-US" sz="1600" dirty="0"/>
              <a:t>Contact us directly!</a:t>
            </a:r>
          </a:p>
          <a:p>
            <a:pPr lvl="1"/>
            <a:r>
              <a:rPr lang="en-US" dirty="0"/>
              <a:t>April Novak: </a:t>
            </a:r>
            <a:r>
              <a:rPr lang="en-US" dirty="0">
                <a:hlinkClick r:id="rId9"/>
              </a:rPr>
              <a:t>ajnovak2@Illinois.edu</a:t>
            </a:r>
            <a:r>
              <a:rPr lang="en-US" dirty="0"/>
              <a:t> (Cardinal lead)</a:t>
            </a:r>
          </a:p>
          <a:p>
            <a:pPr lvl="1"/>
            <a:r>
              <a:rPr lang="en-US" dirty="0"/>
              <a:t>Dillon Shaver: </a:t>
            </a:r>
            <a:r>
              <a:rPr lang="en-US" dirty="0">
                <a:hlinkClick r:id="rId10"/>
              </a:rPr>
              <a:t>dshaver@anl.gov</a:t>
            </a:r>
            <a:r>
              <a:rPr lang="en-US" dirty="0"/>
              <a:t> (Nek lead)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427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F8E4F3-19EA-C7ED-EE76-AA09E8F9C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" y="734342"/>
            <a:ext cx="3353803" cy="41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Flow Over a Pebble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53803" y="863549"/>
            <a:ext cx="5790197" cy="402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Link: </a:t>
            </a:r>
            <a:r>
              <a:rPr lang="en-US" sz="1400" dirty="0">
                <a:hlinkClick r:id="rId4"/>
              </a:rPr>
              <a:t>https://cardinal.cels.anl.gov/tutorials/nek_intro.html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pebble diameter: 3 cm</a:t>
            </a:r>
          </a:p>
          <a:p>
            <a:r>
              <a:rPr lang="en-US" sz="1400" dirty="0"/>
              <a:t>box dimensions: 5 cm x 5 cm x 43 cm</a:t>
            </a:r>
          </a:p>
          <a:p>
            <a:r>
              <a:rPr lang="en-US" sz="1400" dirty="0"/>
              <a:t>helium fluid</a:t>
            </a:r>
          </a:p>
          <a:p>
            <a:endParaRPr lang="en-US" sz="1400" dirty="0"/>
          </a:p>
          <a:p>
            <a:r>
              <a:rPr lang="en-US" sz="1400" dirty="0"/>
              <a:t>Intro to Direct Numerical Simulation (DNS) (45 min)</a:t>
            </a:r>
          </a:p>
          <a:p>
            <a:r>
              <a:rPr lang="en-US" sz="1400" dirty="0"/>
              <a:t>Intro to Large Eddy Simulation (LES) (30 min)</a:t>
            </a:r>
          </a:p>
          <a:p>
            <a:pPr marL="114300" indent="0">
              <a:buNone/>
            </a:pPr>
            <a:endParaRPr lang="en-US" sz="1400" dirty="0"/>
          </a:p>
          <a:p>
            <a:r>
              <a:rPr lang="en-US" sz="1400" dirty="0"/>
              <a:t>Objectives:</a:t>
            </a:r>
          </a:p>
          <a:p>
            <a:pPr lvl="1"/>
            <a:r>
              <a:rPr lang="en-US" dirty="0"/>
              <a:t>How to set up NekRS input files for different turbulence modeling choices</a:t>
            </a:r>
          </a:p>
          <a:p>
            <a:pPr lvl="1"/>
            <a:r>
              <a:rPr lang="en-US" dirty="0"/>
              <a:t>How to build NekRS input files in dimensional and non-dimensional form</a:t>
            </a:r>
          </a:p>
          <a:p>
            <a:pPr lvl="1"/>
            <a:r>
              <a:rPr lang="en-US" dirty="0"/>
              <a:t>How to generate a mesh for NekRS</a:t>
            </a:r>
          </a:p>
          <a:p>
            <a:pPr lvl="1"/>
            <a:r>
              <a:rPr lang="en-US" dirty="0"/>
              <a:t>How to visualize NekRS output files</a:t>
            </a:r>
          </a:p>
        </p:txBody>
      </p:sp>
    </p:spTree>
    <p:extLst>
      <p:ext uri="{BB962C8B-B14F-4D97-AF65-F5344CB8AC3E}">
        <p14:creationId xmlns:p14="http://schemas.microsoft.com/office/powerpoint/2010/main" val="119933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F8E4F3-19EA-C7ED-EE76-AA09E8F9C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" y="734342"/>
            <a:ext cx="3353803" cy="41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Flow Over a Pebble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53803" y="863548"/>
            <a:ext cx="5790197" cy="2496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Link: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https://cardinal.cels.anl.gov/tutorials/nek_intro.html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pebble diameter: 3 cm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box dimensions: 5 cm x 5 cm x 43 cm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helium fluid</a:t>
            </a:r>
          </a:p>
          <a:p>
            <a:pPr marL="114300" indent="0">
              <a:buNone/>
            </a:pP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Intro to Direct Numerical Simulation (DNS) (45 min)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 to Large Eddy Simulation (LES) (30 min)</a:t>
            </a:r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635D60-A952-7732-BDCC-2B79B08646DC}"/>
                  </a:ext>
                </a:extLst>
              </p:cNvPr>
              <p:cNvSpPr txBox="1"/>
              <p:nvPr/>
            </p:nvSpPr>
            <p:spPr>
              <a:xfrm>
                <a:off x="5417947" y="3467442"/>
                <a:ext cx="1268361" cy="437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635D60-A952-7732-BDCC-2B79B0864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47" y="3467442"/>
                <a:ext cx="1268361" cy="437043"/>
              </a:xfrm>
              <a:prstGeom prst="rect">
                <a:avLst/>
              </a:prstGeom>
              <a:blipFill>
                <a:blip r:embed="rId5"/>
                <a:stretch>
                  <a:fillRect l="-1980" t="-8571" r="-297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03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Input Files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401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&lt;case&gt;.re2</a:t>
            </a:r>
            <a:r>
              <a:rPr lang="en-US" dirty="0"/>
              <a:t>: mesh (Hex8 or Hex20)</a:t>
            </a:r>
          </a:p>
          <a:p>
            <a:r>
              <a:rPr lang="en-US" dirty="0">
                <a:solidFill>
                  <a:schemeClr val="accent5"/>
                </a:solidFill>
              </a:rPr>
              <a:t>&lt;case&gt;.par</a:t>
            </a:r>
            <a:r>
              <a:rPr lang="en-US" dirty="0"/>
              <a:t>: high-level settings for the equations, time stepping, I/O, …</a:t>
            </a:r>
          </a:p>
          <a:p>
            <a:r>
              <a:rPr lang="en-US" dirty="0">
                <a:solidFill>
                  <a:schemeClr val="accent5"/>
                </a:solidFill>
              </a:rPr>
              <a:t>&lt;case&gt;.</a:t>
            </a:r>
            <a:r>
              <a:rPr lang="en-US" dirty="0" err="1">
                <a:solidFill>
                  <a:schemeClr val="accent5"/>
                </a:solidFill>
              </a:rPr>
              <a:t>oudf</a:t>
            </a:r>
            <a:r>
              <a:rPr lang="en-US" dirty="0"/>
              <a:t>: OKL-language “kernels” that run on “backend” (e.g. GPU)</a:t>
            </a:r>
          </a:p>
          <a:p>
            <a:pPr lvl="1"/>
            <a:r>
              <a:rPr lang="en-US" dirty="0"/>
              <a:t>boundary conditions</a:t>
            </a:r>
          </a:p>
          <a:p>
            <a:pPr lvl="1"/>
            <a:r>
              <a:rPr lang="en-US" dirty="0"/>
              <a:t>any other user-specified physics</a:t>
            </a:r>
          </a:p>
          <a:p>
            <a:r>
              <a:rPr lang="en-US" dirty="0">
                <a:solidFill>
                  <a:schemeClr val="accent5"/>
                </a:solidFill>
              </a:rPr>
              <a:t>&lt;case&gt;</a:t>
            </a:r>
            <a:r>
              <a:rPr lang="en-US" dirty="0" err="1">
                <a:solidFill>
                  <a:schemeClr val="accent5"/>
                </a:solidFill>
              </a:rPr>
              <a:t>udf</a:t>
            </a:r>
            <a:r>
              <a:rPr lang="en-US" dirty="0"/>
              <a:t>: C++ user interaction which runs on the “host” (e.g. CPU)</a:t>
            </a:r>
          </a:p>
          <a:p>
            <a:pPr lvl="1"/>
            <a:r>
              <a:rPr lang="en-US" dirty="0"/>
              <a:t>initial conditions</a:t>
            </a:r>
          </a:p>
          <a:p>
            <a:pPr lvl="1"/>
            <a:r>
              <a:rPr lang="en-US" dirty="0"/>
              <a:t>postprocessing</a:t>
            </a:r>
          </a:p>
          <a:p>
            <a:pPr lvl="1"/>
            <a:r>
              <a:rPr lang="en-US" dirty="0"/>
              <a:t>pass stuff between device (GPU) and host (CPU)</a:t>
            </a:r>
          </a:p>
          <a:p>
            <a:pPr lvl="1"/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&lt;case&gt;.</a:t>
            </a:r>
            <a:r>
              <a:rPr lang="en-US" dirty="0" err="1">
                <a:solidFill>
                  <a:schemeClr val="accent5"/>
                </a:solidFill>
              </a:rPr>
              <a:t>usr</a:t>
            </a:r>
            <a:r>
              <a:rPr lang="en-US" dirty="0"/>
              <a:t>: Fortran backend to access Nek5000 features</a:t>
            </a:r>
          </a:p>
          <a:p>
            <a:pPr lvl="1"/>
            <a:endParaRPr lang="en-US" dirty="0"/>
          </a:p>
          <a:p>
            <a:r>
              <a:rPr lang="en-US" dirty="0"/>
              <a:t>A note on naming conventions: </a:t>
            </a:r>
          </a:p>
          <a:p>
            <a:pPr marL="596900" lvl="1" indent="0">
              <a:buNone/>
            </a:pPr>
            <a:r>
              <a:rPr lang="en-US" b="1" dirty="0" err="1"/>
              <a:t>o_name</a:t>
            </a:r>
            <a:r>
              <a:rPr lang="en-US" dirty="0"/>
              <a:t> and </a:t>
            </a:r>
            <a:r>
              <a:rPr lang="en-US" b="1" dirty="0"/>
              <a:t>name</a:t>
            </a:r>
            <a:r>
              <a:rPr lang="en-US" dirty="0"/>
              <a:t> hold the same data, but </a:t>
            </a:r>
            <a:r>
              <a:rPr lang="en-US" b="1" dirty="0" err="1"/>
              <a:t>o_name</a:t>
            </a:r>
            <a:r>
              <a:rPr lang="en-US" b="1" dirty="0"/>
              <a:t> </a:t>
            </a:r>
            <a:r>
              <a:rPr lang="en-US" dirty="0"/>
              <a:t>is on the device (GPU) whereas </a:t>
            </a:r>
            <a:r>
              <a:rPr lang="en-US" b="1" dirty="0"/>
              <a:t>name</a:t>
            </a:r>
            <a:r>
              <a:rPr lang="en-US" dirty="0"/>
              <a:t> is on the host (CPU)</a:t>
            </a:r>
          </a:p>
        </p:txBody>
      </p:sp>
    </p:spTree>
    <p:extLst>
      <p:ext uri="{BB962C8B-B14F-4D97-AF65-F5344CB8AC3E}">
        <p14:creationId xmlns:p14="http://schemas.microsoft.com/office/powerpoint/2010/main" val="92264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Hex8 vs Hex20 Meshes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873" y="863550"/>
            <a:ext cx="628831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NekRS mesh can be either Hex8 (first-order) or Hex20 (second-order)</a:t>
            </a:r>
          </a:p>
          <a:p>
            <a:r>
              <a:rPr lang="en-US" sz="1400" dirty="0">
                <a:solidFill>
                  <a:schemeClr val="bg2"/>
                </a:solidFill>
              </a:rPr>
              <a:t>exo2nek will automatically convert </a:t>
            </a:r>
            <a:r>
              <a:rPr lang="en-US" sz="1400" dirty="0" err="1">
                <a:solidFill>
                  <a:schemeClr val="bg2"/>
                </a:solidFill>
              </a:rPr>
              <a:t>tet</a:t>
            </a:r>
            <a:r>
              <a:rPr lang="en-US" sz="1400" dirty="0">
                <a:solidFill>
                  <a:schemeClr val="bg2"/>
                </a:solidFill>
              </a:rPr>
              <a:t>/prism elements accordingly</a:t>
            </a:r>
          </a:p>
          <a:p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B7C50-5AB1-886E-C190-B1804FEB9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0" y="1970559"/>
            <a:ext cx="4193183" cy="2905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172D77-3DBC-875B-27B6-CD40F0389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583" y="2052375"/>
            <a:ext cx="4602267" cy="2598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5E325-E095-31E2-C4A9-1E3076F1F18D}"/>
              </a:ext>
            </a:extLst>
          </p:cNvPr>
          <p:cNvSpPr txBox="1"/>
          <p:nvPr/>
        </p:nvSpPr>
        <p:spPr>
          <a:xfrm>
            <a:off x="1928216" y="487589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Hex8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155A4-1C28-EA01-BA05-ABE9005706CE}"/>
              </a:ext>
            </a:extLst>
          </p:cNvPr>
          <p:cNvSpPr txBox="1"/>
          <p:nvPr/>
        </p:nvSpPr>
        <p:spPr>
          <a:xfrm>
            <a:off x="4572000" y="4651068"/>
            <a:ext cx="428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Hex20: if the mid-side nodes are on a curve, NekRS will also put the other GLL points on a quadratic</a:t>
            </a:r>
          </a:p>
        </p:txBody>
      </p:sp>
      <p:pic>
        <p:nvPicPr>
          <p:cNvPr id="7170" name="Picture 2" descr="elements">
            <a:extLst>
              <a:ext uri="{FF2B5EF4-FFF2-40B4-BE49-F238E27FC236}">
                <a16:creationId xmlns:a16="http://schemas.microsoft.com/office/drawing/2014/main" id="{97DD2660-5E2C-691F-950A-E124A3705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67" b="50000"/>
          <a:stretch/>
        </p:blipFill>
        <p:spPr bwMode="auto">
          <a:xfrm>
            <a:off x="6256242" y="795630"/>
            <a:ext cx="1237861" cy="128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lements">
            <a:extLst>
              <a:ext uri="{FF2B5EF4-FFF2-40B4-BE49-F238E27FC236}">
                <a16:creationId xmlns:a16="http://schemas.microsoft.com/office/drawing/2014/main" id="{10E1BC94-0BA0-8E74-774C-C57B34116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81" r="67767"/>
          <a:stretch/>
        </p:blipFill>
        <p:spPr bwMode="auto">
          <a:xfrm>
            <a:off x="7484444" y="492432"/>
            <a:ext cx="1237860" cy="14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5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Geometry: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pebble.exo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7983BA-836B-5344-0049-D03E973A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44" y="734341"/>
            <a:ext cx="3353803" cy="41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2E007-F899-EF93-DE3D-907BD932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308" y="871823"/>
            <a:ext cx="3005977" cy="2082758"/>
          </a:xfrm>
          <a:prstGeom prst="rect">
            <a:avLst/>
          </a:prstGeom>
        </p:spPr>
      </p:pic>
      <p:sp>
        <p:nvSpPr>
          <p:cNvPr id="8" name="Google Shape;98;p15">
            <a:extLst>
              <a:ext uri="{FF2B5EF4-FFF2-40B4-BE49-F238E27FC236}">
                <a16:creationId xmlns:a16="http://schemas.microsoft.com/office/drawing/2014/main" id="{B5712F1E-D0FE-94EA-CCF0-D385AA3DB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76833" y="3525625"/>
            <a:ext cx="5967167" cy="1362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r>
              <a:rPr lang="en-US" sz="1500" dirty="0"/>
              <a:t>Mesh must be 3-D </a:t>
            </a:r>
          </a:p>
          <a:p>
            <a:r>
              <a:rPr lang="en-US" sz="1500" dirty="0" err="1"/>
              <a:t>Sidesets</a:t>
            </a:r>
            <a:r>
              <a:rPr lang="en-US" sz="1500" dirty="0"/>
              <a:t> must be numbered consecutively, beginning from 1 </a:t>
            </a:r>
          </a:p>
          <a:p>
            <a:pPr lvl="1"/>
            <a:r>
              <a:rPr lang="en-US" dirty="0"/>
              <a:t>1: inlet</a:t>
            </a:r>
          </a:p>
          <a:p>
            <a:pPr lvl="1"/>
            <a:r>
              <a:rPr lang="en-US" dirty="0"/>
              <a:t>2: outlet</a:t>
            </a:r>
          </a:p>
          <a:p>
            <a:pPr lvl="1"/>
            <a:r>
              <a:rPr lang="en-US" dirty="0"/>
              <a:t>3: pebble surface</a:t>
            </a:r>
          </a:p>
          <a:p>
            <a:pPr lvl="1"/>
            <a:r>
              <a:rPr lang="en-US" dirty="0"/>
              <a:t>4: walls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682E0-10FE-F8E8-0417-BD171B59CC52}"/>
              </a:ext>
            </a:extLst>
          </p:cNvPr>
          <p:cNvSpPr txBox="1"/>
          <p:nvPr/>
        </p:nvSpPr>
        <p:spPr>
          <a:xfrm>
            <a:off x="6066264" y="2888166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mesh Nek uses internally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70FA8-6FC2-7962-E8E7-CF2BBAA3C239}"/>
              </a:ext>
            </a:extLst>
          </p:cNvPr>
          <p:cNvSpPr txBox="1"/>
          <p:nvPr/>
        </p:nvSpPr>
        <p:spPr>
          <a:xfrm>
            <a:off x="133150" y="4734245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mesh you create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E41D51-BE1F-0D31-E8E1-E2E10835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21" y="1055530"/>
            <a:ext cx="1832636" cy="183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528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en" dirty="0"/>
              <a:t>Convert to NekRS mesh format: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~/Nek5000/bin/exo2nek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57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BA9BC-37A1-F08A-FDFB-3580977E6049}"/>
              </a:ext>
            </a:extLst>
          </p:cNvPr>
          <p:cNvSpPr/>
          <p:nvPr/>
        </p:nvSpPr>
        <p:spPr>
          <a:xfrm>
            <a:off x="-17502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48FE8-22EC-E9D7-50B6-387811A1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ABBCD752-6B6D-56B6-C336-31265F7E6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70" y="863549"/>
            <a:ext cx="8078771" cy="407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(Re)-Introduction to Cardinal and NekRS (15 min)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Flow over a pebble (75 min):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Laminar/Direct Numerical Simulation (DNS)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Large Eddy Simulation (LES)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143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settings: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pebble.par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settings for solver, boundary conditions, and equations to solve</a:t>
            </a:r>
          </a:p>
          <a:p>
            <a:r>
              <a:rPr lang="en-US" dirty="0"/>
              <a:t>Comprehensive list of syntax: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Courier" pitchFamily="2" charset="0"/>
              </a:rPr>
              <a:t>   ~/cardinal/install/bin/</a:t>
            </a:r>
            <a:r>
              <a:rPr lang="en-US" dirty="0" err="1">
                <a:latin typeface="Courier" pitchFamily="2" charset="0"/>
              </a:rPr>
              <a:t>nekrs</a:t>
            </a:r>
            <a:r>
              <a:rPr lang="en-US" dirty="0">
                <a:latin typeface="Courier" pitchFamily="2" charset="0"/>
              </a:rPr>
              <a:t> --help par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A09BD4-BED9-0573-80A2-5F63C06D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600" y="2914316"/>
            <a:ext cx="4076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18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settings: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pebble.par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Boundary conditions are specified using character symbols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9AD59-68C4-D575-B1F7-8FEAEAD48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6" y="1751221"/>
            <a:ext cx="7772400" cy="28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4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settings: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pebble.par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Boundary conditions are specified using character symbols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3FDB8-77AA-D6B8-3153-A24A91036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64"/>
          <a:stretch/>
        </p:blipFill>
        <p:spPr>
          <a:xfrm>
            <a:off x="507250" y="1800845"/>
            <a:ext cx="7772400" cy="12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24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Kernels and boundary conditions: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pebble.oudf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Boundary conditions are specified using kernels connected to the choices made in the .par file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6C40A-3EAC-65DE-5565-478F7BE3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50" y="2082645"/>
            <a:ext cx="7772400" cy="254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4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conditions and user interfaces: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pebble.udf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832300" cy="3416400"/>
          </a:xfrm>
        </p:spPr>
        <p:txBody>
          <a:bodyPr/>
          <a:lstStyle/>
          <a:p>
            <a:r>
              <a:rPr lang="en-US" sz="1600" dirty="0" err="1">
                <a:latin typeface="Courier" pitchFamily="2" charset="0"/>
              </a:rPr>
              <a:t>UDF_LoadKernels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will load any user-defined physics kernels</a:t>
            </a:r>
          </a:p>
          <a:p>
            <a:r>
              <a:rPr lang="en-US" sz="1600" dirty="0" err="1">
                <a:latin typeface="Courier" pitchFamily="2" charset="0"/>
              </a:rPr>
              <a:t>UDF_Setup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is called on initialization, typically where initial conditions are applied</a:t>
            </a:r>
          </a:p>
          <a:p>
            <a:r>
              <a:rPr lang="en-US" sz="1600" dirty="0" err="1">
                <a:latin typeface="Courier" pitchFamily="2" charset="0"/>
              </a:rPr>
              <a:t>UDF_ExecuteStep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is called each time step, typically where postprocessing is applied</a:t>
            </a:r>
          </a:p>
          <a:p>
            <a:endParaRPr lang="en-US" dirty="0"/>
          </a:p>
          <a:p>
            <a:r>
              <a:rPr lang="en-US" dirty="0"/>
              <a:t>Commonly-used variables: </a:t>
            </a:r>
            <a:r>
              <a:rPr lang="en-US" dirty="0">
                <a:hlinkClick r:id="rId3"/>
              </a:rPr>
              <a:t>https://nekrsdoc.readthedocs.io/en/latest/commonly_used_variables.html</a:t>
            </a:r>
            <a:r>
              <a:rPr lang="en-US" dirty="0"/>
              <a:t>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88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Legacy backend: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pebble.usr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832300" cy="3416400"/>
          </a:xfrm>
        </p:spPr>
        <p:txBody>
          <a:bodyPr/>
          <a:lstStyle/>
          <a:p>
            <a:r>
              <a:rPr lang="en-US" sz="1600" dirty="0"/>
              <a:t>Fortran file to perform custom user actions - will eventually be deprecated, but still widely used to streamline porting from Nek5000 to NekRS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18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Running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8323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1600" dirty="0">
                <a:latin typeface="Avenir Next LT Pro" panose="020B0504020202020204" pitchFamily="34" charset="77"/>
              </a:rPr>
              <a:t>Both of these commands will run the NekRS simulation. Within the Docker container, we’ve only set up the Cardinal executable.</a:t>
            </a:r>
          </a:p>
          <a:p>
            <a:endParaRPr lang="en-US" sz="1600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1600" dirty="0">
                <a:latin typeface="Courier" pitchFamily="2" charset="0"/>
              </a:rPr>
              <a:t>cardinal/install/bin/</a:t>
            </a:r>
            <a:r>
              <a:rPr lang="en-US" sz="1600" dirty="0" err="1">
                <a:latin typeface="Courier" pitchFamily="2" charset="0"/>
              </a:rPr>
              <a:t>nrsmpi</a:t>
            </a:r>
            <a:r>
              <a:rPr lang="en-US" sz="1600" dirty="0">
                <a:latin typeface="Courier" pitchFamily="2" charset="0"/>
              </a:rPr>
              <a:t> pebble 4</a:t>
            </a:r>
          </a:p>
          <a:p>
            <a:endParaRPr lang="en-US" sz="1600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mpiexec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 –np 4 cardinal-opt –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nek.i</a:t>
            </a:r>
            <a:endParaRPr lang="en-US" sz="1600" dirty="0">
              <a:solidFill>
                <a:schemeClr val="accent1"/>
              </a:solidFill>
              <a:latin typeface="Courier" pitchFamily="2" charset="0"/>
            </a:endParaRP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21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Viewing Output Files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832300" cy="3416400"/>
          </a:xfrm>
        </p:spPr>
        <p:txBody>
          <a:bodyPr/>
          <a:lstStyle/>
          <a:p>
            <a:r>
              <a:rPr lang="en-US" sz="1600" dirty="0">
                <a:latin typeface="Courier" pitchFamily="2" charset="0"/>
              </a:rPr>
              <a:t>~/cardinal/scripts/</a:t>
            </a:r>
            <a:r>
              <a:rPr lang="en-US" sz="1600" dirty="0" err="1">
                <a:latin typeface="Courier" pitchFamily="2" charset="0"/>
              </a:rPr>
              <a:t>visnek</a:t>
            </a:r>
            <a:r>
              <a:rPr lang="en-US" sz="1600" dirty="0">
                <a:latin typeface="Courier" pitchFamily="2" charset="0"/>
              </a:rPr>
              <a:t> pebble</a:t>
            </a:r>
          </a:p>
          <a:p>
            <a:endParaRPr lang="en-US" sz="1600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08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F8E4F3-19EA-C7ED-EE76-AA09E8F9C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4342"/>
            <a:ext cx="3353803" cy="41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Flow Over a Pebble</a:t>
            </a:r>
            <a:endParaRPr dirty="0"/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8833D1F6-8ABC-F606-DEC1-1FA91451F0C2}"/>
              </a:ext>
            </a:extLst>
          </p:cNvPr>
          <p:cNvSpPr txBox="1">
            <a:spLocks/>
          </p:cNvSpPr>
          <p:nvPr/>
        </p:nvSpPr>
        <p:spPr>
          <a:xfrm>
            <a:off x="3353803" y="863549"/>
            <a:ext cx="5790197" cy="206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Link: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https://cardinal.cels.anl.gov/tutorials/nek_intro.html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pebble diameter: 3 cm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box dimensions: 5 cm x 5 cm x 43 cm</a:t>
            </a: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helium fluid</a:t>
            </a:r>
          </a:p>
          <a:p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Intro to Direct Numerical Simulation (DNS) (45 min)</a:t>
            </a:r>
          </a:p>
          <a:p>
            <a:r>
              <a:rPr lang="en-US" sz="1400" dirty="0">
                <a:solidFill>
                  <a:schemeClr val="bg2"/>
                </a:solidFill>
              </a:rPr>
              <a:t>Intro to Large Eddy Simulation (LES) (30 min)</a:t>
            </a:r>
          </a:p>
          <a:p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marL="114300" indent="0">
              <a:buFont typeface="Fira Sans Light"/>
              <a:buNone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9ACCA8-BBB2-EDB2-1971-29E05686C06F}"/>
                  </a:ext>
                </a:extLst>
              </p:cNvPr>
              <p:cNvSpPr txBox="1"/>
              <p:nvPr/>
            </p:nvSpPr>
            <p:spPr>
              <a:xfrm>
                <a:off x="5417947" y="3467442"/>
                <a:ext cx="1467132" cy="437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9ACCA8-BBB2-EDB2-1971-29E05686C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947" y="3467442"/>
                <a:ext cx="1467132" cy="437043"/>
              </a:xfrm>
              <a:prstGeom prst="rect">
                <a:avLst/>
              </a:prstGeom>
              <a:blipFill>
                <a:blip r:embed="rId5"/>
                <a:stretch>
                  <a:fillRect l="-1724" t="-8571" r="-2586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561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Large Eddy Simulation with NekRS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8;p15">
                <a:extLst>
                  <a:ext uri="{FF2B5EF4-FFF2-40B4-BE49-F238E27FC236}">
                    <a16:creationId xmlns:a16="http://schemas.microsoft.com/office/drawing/2014/main" id="{6D09D659-7563-E348-00A6-C28AEBCE6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114" y="705678"/>
                <a:ext cx="4929808" cy="4262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 fontScale="925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Fira Sans Light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500" b="0" dirty="0"/>
              </a:p>
              <a:p>
                <a:pPr marL="114300" indent="0">
                  <a:buNone/>
                </a:pPr>
                <a:endParaRPr lang="en-US" sz="15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500" dirty="0"/>
              </a:p>
              <a:p>
                <a:endParaRPr lang="en-US" sz="1500" dirty="0"/>
              </a:p>
              <a:p>
                <a:r>
                  <a:rPr lang="en-US" sz="1500" dirty="0"/>
                  <a:t>Filter is applied to drain energy from the lowest resolved wavelengths</a:t>
                </a:r>
              </a:p>
              <a:p>
                <a:endParaRPr lang="en-US" sz="1500" dirty="0"/>
              </a:p>
              <a:p>
                <a:r>
                  <a:rPr lang="en-US" sz="1500" dirty="0">
                    <a:solidFill>
                      <a:schemeClr val="accent5"/>
                    </a:solidFill>
                  </a:rPr>
                  <a:t>Explicit filter</a:t>
                </a:r>
              </a:p>
              <a:p>
                <a:r>
                  <a:rPr lang="en-US" sz="1500" dirty="0">
                    <a:solidFill>
                      <a:srgbClr val="FF0000"/>
                    </a:solidFill>
                  </a:rPr>
                  <a:t>High-pass filter</a:t>
                </a:r>
              </a:p>
              <a:p>
                <a:endParaRPr lang="en-US" sz="1500" dirty="0"/>
              </a:p>
              <a:p>
                <a:r>
                  <a:rPr lang="en-US" sz="1500" dirty="0"/>
                  <a:t>Use as gentle a filter as possible</a:t>
                </a:r>
              </a:p>
              <a:p>
                <a:r>
                  <a:rPr lang="en-US" sz="1500" dirty="0"/>
                  <a:t>Spectrally-convergent, so use polynomial refinement until filter no longer affects the resolved scales</a:t>
                </a:r>
                <a:endParaRPr lang="en-US" dirty="0"/>
              </a:p>
            </p:txBody>
          </p:sp>
        </mc:Choice>
        <mc:Fallback xmlns="">
          <p:sp>
            <p:nvSpPr>
              <p:cNvPr id="2" name="Google Shape;98;p15">
                <a:extLst>
                  <a:ext uri="{FF2B5EF4-FFF2-40B4-BE49-F238E27FC236}">
                    <a16:creationId xmlns:a16="http://schemas.microsoft.com/office/drawing/2014/main" id="{6D09D659-7563-E348-00A6-C28AEBCE6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4" y="705678"/>
                <a:ext cx="4929808" cy="4262557"/>
              </a:xfrm>
              <a:prstGeom prst="rect">
                <a:avLst/>
              </a:prstGeom>
              <a:blipFill>
                <a:blip r:embed="rId3"/>
                <a:stretch>
                  <a:fillRect t="-14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>
            <a:extLst>
              <a:ext uri="{FF2B5EF4-FFF2-40B4-BE49-F238E27FC236}">
                <a16:creationId xmlns:a16="http://schemas.microsoft.com/office/drawing/2014/main" id="{DCB4B464-A7A2-932B-9F02-0E89656D5E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2E134-81AA-DD0D-F61D-08BC09841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400" y="791543"/>
            <a:ext cx="4179329" cy="2468492"/>
          </a:xfrm>
          <a:prstGeom prst="rect">
            <a:avLst/>
          </a:prstGeom>
          <a:ln w="1905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182E33-9133-D6C2-B650-628E51C5F8A0}"/>
              </a:ext>
            </a:extLst>
          </p:cNvPr>
          <p:cNvCxnSpPr>
            <a:cxnSpLocks/>
          </p:cNvCxnSpPr>
          <p:nvPr/>
        </p:nvCxnSpPr>
        <p:spPr>
          <a:xfrm flipV="1">
            <a:off x="1979204" y="3170583"/>
            <a:ext cx="2745196" cy="15594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98;p15">
                <a:extLst>
                  <a:ext uri="{FF2B5EF4-FFF2-40B4-BE49-F238E27FC236}">
                    <a16:creationId xmlns:a16="http://schemas.microsoft.com/office/drawing/2014/main" id="{2E24A813-F60E-2228-C0DB-A964AEB607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4949" y="3478878"/>
                <a:ext cx="3632753" cy="695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Fira Sans Light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𝐺𝑢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Google Shape;98;p15">
                <a:extLst>
                  <a:ext uri="{FF2B5EF4-FFF2-40B4-BE49-F238E27FC236}">
                    <a16:creationId xmlns:a16="http://schemas.microsoft.com/office/drawing/2014/main" id="{2E24A813-F60E-2228-C0DB-A964AEB6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49" y="3478878"/>
                <a:ext cx="3632753" cy="695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E8A0AE-80A3-77F2-168D-9C36042075BD}"/>
              </a:ext>
            </a:extLst>
          </p:cNvPr>
          <p:cNvCxnSpPr>
            <a:cxnSpLocks/>
          </p:cNvCxnSpPr>
          <p:nvPr/>
        </p:nvCxnSpPr>
        <p:spPr>
          <a:xfrm>
            <a:off x="2196548" y="3627783"/>
            <a:ext cx="3095210" cy="2227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wn Arrow 15">
            <a:extLst>
              <a:ext uri="{FF2B5EF4-FFF2-40B4-BE49-F238E27FC236}">
                <a16:creationId xmlns:a16="http://schemas.microsoft.com/office/drawing/2014/main" id="{41A60C67-5157-EAC5-F204-2A5534ADB23F}"/>
              </a:ext>
            </a:extLst>
          </p:cNvPr>
          <p:cNvSpPr/>
          <p:nvPr/>
        </p:nvSpPr>
        <p:spPr>
          <a:xfrm>
            <a:off x="2673626" y="1411355"/>
            <a:ext cx="238539" cy="357809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FE5896-0566-82B5-7778-9A9F88BE958E}"/>
              </a:ext>
            </a:extLst>
          </p:cNvPr>
          <p:cNvSpPr/>
          <p:nvPr/>
        </p:nvSpPr>
        <p:spPr>
          <a:xfrm>
            <a:off x="7889358" y="2419350"/>
            <a:ext cx="35087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1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BA9BC-37A1-F08A-FDFB-3580977E6049}"/>
              </a:ext>
            </a:extLst>
          </p:cNvPr>
          <p:cNvSpPr/>
          <p:nvPr/>
        </p:nvSpPr>
        <p:spPr>
          <a:xfrm>
            <a:off x="-17502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48FE8-22EC-E9D7-50B6-387811A1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ABBCD752-6B6D-56B6-C336-31265F7E6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70" y="863549"/>
            <a:ext cx="8078771" cy="407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Objectives:</a:t>
            </a:r>
          </a:p>
          <a:p>
            <a:pPr marL="11430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Introduce how to build, run, and postprocess NekRS simulations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Assumptions:</a:t>
            </a:r>
          </a:p>
          <a:p>
            <a:pPr marL="11430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Basic familiarity with Unix-based environment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Basic experience with C++</a:t>
            </a:r>
          </a:p>
          <a:p>
            <a:r>
              <a:rPr lang="en-US" sz="1600" dirty="0">
                <a:solidFill>
                  <a:schemeClr val="bg1"/>
                </a:solidFill>
              </a:rPr>
              <a:t>Basic familiarity with thermal-fluid modeling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68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settings: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pebble.par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C9DBB-5E48-1738-56A3-2DDE11F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000" dirty="0">
                <a:latin typeface="Courier" pitchFamily="2" charset="0"/>
              </a:rPr>
              <a:t>[GENERAL]</a:t>
            </a:r>
          </a:p>
          <a:p>
            <a:pPr marL="114300" indent="0">
              <a:buNone/>
            </a:pPr>
            <a:r>
              <a:rPr lang="en-US" sz="1000" dirty="0">
                <a:latin typeface="Courier" pitchFamily="2" charset="0"/>
              </a:rPr>
              <a:t>  regularization = </a:t>
            </a:r>
            <a:r>
              <a:rPr lang="en-US" sz="1000" dirty="0" err="1">
                <a:latin typeface="Courier" pitchFamily="2" charset="0"/>
              </a:rPr>
              <a:t>hpfrt</a:t>
            </a:r>
            <a:r>
              <a:rPr lang="en-US" sz="1000" dirty="0">
                <a:latin typeface="Courier" pitchFamily="2" charset="0"/>
              </a:rPr>
              <a:t> + </a:t>
            </a:r>
            <a:r>
              <a:rPr lang="en-US" sz="1000" dirty="0" err="1">
                <a:latin typeface="Courier" pitchFamily="2" charset="0"/>
              </a:rPr>
              <a:t>nModes</a:t>
            </a:r>
            <a:r>
              <a:rPr lang="en-US" sz="1000" dirty="0">
                <a:latin typeface="Courier" pitchFamily="2" charset="0"/>
              </a:rPr>
              <a:t>=2 + </a:t>
            </a:r>
            <a:r>
              <a:rPr lang="en-US" sz="1000" dirty="0" err="1">
                <a:latin typeface="Courier" pitchFamily="2" charset="0"/>
              </a:rPr>
              <a:t>scalingCoeff</a:t>
            </a:r>
            <a:r>
              <a:rPr lang="en-US" sz="1000" dirty="0">
                <a:latin typeface="Courier" pitchFamily="2" charset="0"/>
              </a:rPr>
              <a:t>=5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98;p15">
                <a:extLst>
                  <a:ext uri="{FF2B5EF4-FFF2-40B4-BE49-F238E27FC236}">
                    <a16:creationId xmlns:a16="http://schemas.microsoft.com/office/drawing/2014/main" id="{9B84235F-5C10-0D45-86B0-BC0E3D027C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4949" y="3478878"/>
                <a:ext cx="3632753" cy="695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Fira Sans Light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𝐺𝑢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Google Shape;98;p15">
                <a:extLst>
                  <a:ext uri="{FF2B5EF4-FFF2-40B4-BE49-F238E27FC236}">
                    <a16:creationId xmlns:a16="http://schemas.microsoft.com/office/drawing/2014/main" id="{9B84235F-5C10-0D45-86B0-BC0E3D027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49" y="3478878"/>
                <a:ext cx="3632753" cy="695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2FCC31C-C7B0-CBA6-20A9-98966334C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400" y="791543"/>
            <a:ext cx="4179329" cy="2468492"/>
          </a:xfrm>
          <a:prstGeom prst="rect">
            <a:avLst/>
          </a:prstGeom>
          <a:ln w="19050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BCD3CA-5A69-E4B9-0080-2FB149E35206}"/>
              </a:ext>
            </a:extLst>
          </p:cNvPr>
          <p:cNvSpPr/>
          <p:nvPr/>
        </p:nvSpPr>
        <p:spPr>
          <a:xfrm>
            <a:off x="8055980" y="879676"/>
            <a:ext cx="891722" cy="4977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0A551-F0D0-F3EB-FA57-C04F9782F1E4}"/>
              </a:ext>
            </a:extLst>
          </p:cNvPr>
          <p:cNvSpPr txBox="1"/>
          <p:nvPr/>
        </p:nvSpPr>
        <p:spPr>
          <a:xfrm>
            <a:off x="8107455" y="1377387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nModes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B700A0-D11D-35FD-E03E-89E07694F3F9}"/>
              </a:ext>
            </a:extLst>
          </p:cNvPr>
          <p:cNvSpPr txBox="1"/>
          <p:nvPr/>
        </p:nvSpPr>
        <p:spPr>
          <a:xfrm>
            <a:off x="7470723" y="4300366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scalingCoeff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B32C52-0DC4-7F51-6B35-499335D40B71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7974957" y="4047470"/>
            <a:ext cx="81023" cy="252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94B5B9-8C3C-8D63-B672-E06F167FBDB5}"/>
              </a:ext>
            </a:extLst>
          </p:cNvPr>
          <p:cNvSpPr/>
          <p:nvPr/>
        </p:nvSpPr>
        <p:spPr>
          <a:xfrm>
            <a:off x="7889358" y="2419350"/>
            <a:ext cx="350875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8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Non-Dimensional Navier-Stokes</a:t>
            </a:r>
            <a:endParaRPr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CB4B464-A7A2-932B-9F02-0E89656D5E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3578EA-CF5A-8C1C-98C4-D608E19E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252" y="815008"/>
            <a:ext cx="5669496" cy="411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08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Non-Dimensional Navier-Stokes</a:t>
            </a:r>
            <a:endParaRPr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CB4B464-A7A2-932B-9F02-0E89656D5E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21029A-E319-D10C-25D8-00771321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56" y="1306778"/>
            <a:ext cx="5620101" cy="2834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B98153-1279-0667-F584-C09F0B2803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26" r="33262"/>
          <a:stretch/>
        </p:blipFill>
        <p:spPr>
          <a:xfrm>
            <a:off x="133150" y="749300"/>
            <a:ext cx="2600111" cy="4102457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ABE9079C-B1C7-1263-C582-4641927D162E}"/>
              </a:ext>
            </a:extLst>
          </p:cNvPr>
          <p:cNvSpPr/>
          <p:nvPr/>
        </p:nvSpPr>
        <p:spPr>
          <a:xfrm>
            <a:off x="2365514" y="2555777"/>
            <a:ext cx="1053547" cy="4895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7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Non-Dimensional NekRS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6D09D659-7563-E348-00A6-C28AEBCE6C0E}"/>
              </a:ext>
            </a:extLst>
          </p:cNvPr>
          <p:cNvSpPr txBox="1">
            <a:spLocks/>
          </p:cNvSpPr>
          <p:nvPr/>
        </p:nvSpPr>
        <p:spPr>
          <a:xfrm>
            <a:off x="308114" y="705678"/>
            <a:ext cx="8345636" cy="4262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r>
              <a:rPr lang="en-US" sz="1600" dirty="0"/>
              <a:t>Characteristic scales are enforced by:</a:t>
            </a:r>
          </a:p>
          <a:p>
            <a:pPr lvl="1"/>
            <a:r>
              <a:rPr lang="en-US" dirty="0"/>
              <a:t>Generating a mesh in non-dimensional units</a:t>
            </a:r>
          </a:p>
          <a:p>
            <a:pPr lvl="1"/>
            <a:r>
              <a:rPr lang="en-US" dirty="0"/>
              <a:t>Setting the ”material properties” appropriately</a:t>
            </a:r>
          </a:p>
          <a:p>
            <a:pPr lvl="1"/>
            <a:r>
              <a:rPr lang="en-US" dirty="0"/>
              <a:t>Any other C++ code should refer to non-dimensional units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CB4B464-A7A2-932B-9F02-0E89656D5E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2BA32-3E96-1DAE-4F6F-C8309F03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785" y="1972699"/>
            <a:ext cx="5620101" cy="28347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8631167-36F3-CE52-E4BF-75215414B4E6}"/>
              </a:ext>
            </a:extLst>
          </p:cNvPr>
          <p:cNvSpPr/>
          <p:nvPr/>
        </p:nvSpPr>
        <p:spPr>
          <a:xfrm>
            <a:off x="6559826" y="2882348"/>
            <a:ext cx="447261" cy="9740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31EAAB6-4CBB-70FF-53A2-A6602ACFB25B}"/>
              </a:ext>
            </a:extLst>
          </p:cNvPr>
          <p:cNvSpPr/>
          <p:nvPr/>
        </p:nvSpPr>
        <p:spPr>
          <a:xfrm>
            <a:off x="3432313" y="2903052"/>
            <a:ext cx="447261" cy="9740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731CE0-928A-F196-39EA-28BD0D173CE7}"/>
              </a:ext>
            </a:extLst>
          </p:cNvPr>
          <p:cNvSpPr/>
          <p:nvPr/>
        </p:nvSpPr>
        <p:spPr>
          <a:xfrm>
            <a:off x="3432312" y="3811567"/>
            <a:ext cx="573158" cy="9740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ECD5F9-A55E-E74D-EA8C-536229C3A140}"/>
              </a:ext>
            </a:extLst>
          </p:cNvPr>
          <p:cNvSpPr/>
          <p:nvPr/>
        </p:nvSpPr>
        <p:spPr>
          <a:xfrm>
            <a:off x="5882348" y="3811566"/>
            <a:ext cx="447261" cy="97403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7E071-86B6-4E8D-98E4-92F5109E1F42}"/>
                  </a:ext>
                </a:extLst>
              </p:cNvPr>
              <p:cNvSpPr txBox="1"/>
              <p:nvPr/>
            </p:nvSpPr>
            <p:spPr>
              <a:xfrm>
                <a:off x="781504" y="3413890"/>
                <a:ext cx="835165" cy="437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7E071-86B6-4E8D-98E4-92F5109E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04" y="3413890"/>
                <a:ext cx="835165" cy="437043"/>
              </a:xfrm>
              <a:prstGeom prst="rect">
                <a:avLst/>
              </a:prstGeom>
              <a:blipFill>
                <a:blip r:embed="rId4"/>
                <a:stretch>
                  <a:fillRect l="-2985" t="-5556" r="-44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559B06-213E-31B7-ABDC-70378FF55426}"/>
                  </a:ext>
                </a:extLst>
              </p:cNvPr>
              <p:cNvSpPr txBox="1"/>
              <p:nvPr/>
            </p:nvSpPr>
            <p:spPr>
              <a:xfrm>
                <a:off x="781504" y="3995329"/>
                <a:ext cx="1025345" cy="410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559B06-213E-31B7-ABDC-70378FF55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04" y="3995329"/>
                <a:ext cx="1025345" cy="410177"/>
              </a:xfrm>
              <a:prstGeom prst="rect">
                <a:avLst/>
              </a:prstGeom>
              <a:blipFill>
                <a:blip r:embed="rId5"/>
                <a:stretch>
                  <a:fillRect l="-2439" r="-122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08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Scale the mesh: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pebble.usr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832300" cy="3416400"/>
          </a:xfrm>
        </p:spPr>
        <p:txBody>
          <a:bodyPr/>
          <a:lstStyle/>
          <a:p>
            <a:r>
              <a:rPr lang="en-US" sz="1600" dirty="0"/>
              <a:t>If we choose the sphere diameter as our characteristic length, we need to non-</a:t>
            </a:r>
            <a:r>
              <a:rPr lang="en-US" sz="1600" dirty="0" err="1"/>
              <a:t>dimensionalize</a:t>
            </a:r>
            <a:r>
              <a:rPr lang="en-US" sz="1600" dirty="0"/>
              <a:t> the mesh by dividing all coordinates by 3 cm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81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Running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8323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1600" dirty="0">
                <a:latin typeface="Avenir Next LT Pro" panose="020B0504020202020204" pitchFamily="34" charset="77"/>
              </a:rPr>
              <a:t>Both of these commands will run the NekRS simulation. Within the Docker container, we’ve only set up the Cardinal executable.</a:t>
            </a:r>
          </a:p>
          <a:p>
            <a:endParaRPr lang="en-US" sz="1600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1600" dirty="0">
                <a:latin typeface="Courier" pitchFamily="2" charset="0"/>
              </a:rPr>
              <a:t>cardinal/install/bin/</a:t>
            </a:r>
            <a:r>
              <a:rPr lang="en-US" sz="1600" dirty="0" err="1">
                <a:latin typeface="Courier" pitchFamily="2" charset="0"/>
              </a:rPr>
              <a:t>nrsmpi</a:t>
            </a:r>
            <a:r>
              <a:rPr lang="en-US" sz="1600" dirty="0">
                <a:latin typeface="Courier" pitchFamily="2" charset="0"/>
              </a:rPr>
              <a:t> pebble 4</a:t>
            </a:r>
          </a:p>
          <a:p>
            <a:endParaRPr lang="en-US" sz="1600" dirty="0"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mpiexec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 –np 4 cardinal-opt –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i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Courier" pitchFamily="2" charset="0"/>
              </a:rPr>
              <a:t>nek.i</a:t>
            </a:r>
            <a:endParaRPr lang="en-US" sz="1600" dirty="0">
              <a:solidFill>
                <a:schemeClr val="accent1"/>
              </a:solidFill>
              <a:latin typeface="Courier" pitchFamily="2" charset="0"/>
            </a:endParaRPr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5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BA9BC-37A1-F08A-FDFB-3580977E6049}"/>
              </a:ext>
            </a:extLst>
          </p:cNvPr>
          <p:cNvSpPr/>
          <p:nvPr/>
        </p:nvSpPr>
        <p:spPr>
          <a:xfrm>
            <a:off x="-18854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48FE8-22EC-E9D7-50B6-387811A1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ABBCD752-6B6D-56B6-C336-31265F7E6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70" y="863549"/>
            <a:ext cx="8546823" cy="407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NekRS is a spectral element CFD solver providing high-fidelity turbulence modeling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Additional NekRS demos can be found in 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cardinal/</a:t>
            </a:r>
            <a:r>
              <a:rPr lang="en-US" sz="16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contrib</a:t>
            </a: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/nekRS/examples</a:t>
            </a:r>
          </a:p>
        </p:txBody>
      </p:sp>
    </p:spTree>
    <p:extLst>
      <p:ext uri="{BB962C8B-B14F-4D97-AF65-F5344CB8AC3E}">
        <p14:creationId xmlns:p14="http://schemas.microsoft.com/office/powerpoint/2010/main" val="3006433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Turbulent Averaging: </a:t>
            </a: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#include plugins/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tavg.hpp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8;p15">
                <a:extLst>
                  <a:ext uri="{FF2B5EF4-FFF2-40B4-BE49-F238E27FC236}">
                    <a16:creationId xmlns:a16="http://schemas.microsoft.com/office/drawing/2014/main" id="{6D09D659-7563-E348-00A6-C28AEBCE6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114" y="705678"/>
                <a:ext cx="8345636" cy="24426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Fira Sans Light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9pPr>
              </a:lstStyle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600" b="0" dirty="0"/>
              </a:p>
              <a:p>
                <a:pPr marL="114300" indent="0">
                  <a:buNone/>
                </a:pPr>
                <a:endParaRPr lang="en-US" sz="1600" dirty="0"/>
              </a:p>
              <a:p>
                <a:r>
                  <a:rPr lang="en-US" sz="1600" dirty="0">
                    <a:latin typeface="Courier" pitchFamily="2" charset="0"/>
                  </a:rPr>
                  <a:t>avg&lt;case&gt;0.f*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dirty="0">
                    <a:latin typeface="Courier" pitchFamily="2" charset="0"/>
                  </a:rPr>
                  <a:t>rms&lt;case&gt;0.f*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𝑢𝑢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𝑣𝑣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𝑤𝑤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</a:p>
              <a:p>
                <a:r>
                  <a:rPr lang="en-US" sz="1600" dirty="0">
                    <a:latin typeface="Courier" pitchFamily="2" charset="0"/>
                  </a:rPr>
                  <a:t>rm2&lt;case&gt;0.f*: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𝑢𝑣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⟨"/>
                        <m:endChr m:val="⟩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𝑢𝑤</m:t>
                        </m:r>
                      </m:e>
                    </m:d>
                  </m:oMath>
                </a14:m>
                <a:r>
                  <a:rPr lang="en-US" sz="1600" dirty="0"/>
                  <a:t> (Reynolds stresses)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Longer time averages can be obtained by averaging the </a:t>
                </a:r>
                <a:r>
                  <a:rPr lang="en-US" sz="1600" dirty="0">
                    <a:latin typeface="Courier" pitchFamily="2" charset="0"/>
                  </a:rPr>
                  <a:t>avg</a:t>
                </a:r>
                <a:r>
                  <a:rPr lang="en-US" sz="1600" dirty="0"/>
                  <a:t> files together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98;p15">
                <a:extLst>
                  <a:ext uri="{FF2B5EF4-FFF2-40B4-BE49-F238E27FC236}">
                    <a16:creationId xmlns:a16="http://schemas.microsoft.com/office/drawing/2014/main" id="{6D09D659-7563-E348-00A6-C28AEBCE6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4" y="705678"/>
                <a:ext cx="8345636" cy="2442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>
            <a:extLst>
              <a:ext uri="{FF2B5EF4-FFF2-40B4-BE49-F238E27FC236}">
                <a16:creationId xmlns:a16="http://schemas.microsoft.com/office/drawing/2014/main" id="{DCB4B464-A7A2-932B-9F02-0E89656D5E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74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RANS Modeling with NekRS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98;p15">
                <a:extLst>
                  <a:ext uri="{FF2B5EF4-FFF2-40B4-BE49-F238E27FC236}">
                    <a16:creationId xmlns:a16="http://schemas.microsoft.com/office/drawing/2014/main" id="{6D09D659-7563-E348-00A6-C28AEBCE6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114" y="705678"/>
                <a:ext cx="8627542" cy="4262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Fira Sans Light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9pPr>
              </a:lstStyle>
              <a:p>
                <a:r>
                  <a:rPr lang="en-US" sz="1400" dirty="0"/>
                  <a:t>RANS models use Reynolds averaging to decompose turbulent fields:</a:t>
                </a:r>
              </a:p>
              <a:p>
                <a:pPr marL="114300" indent="0">
                  <a:buNone/>
                </a:pPr>
                <a:endParaRPr lang="en-US" sz="14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400" b="0" dirty="0"/>
              </a:p>
              <a:p>
                <a:endParaRPr lang="en-US" sz="1400" dirty="0"/>
              </a:p>
              <a:p>
                <a:r>
                  <a:rPr lang="en-US" sz="1400" dirty="0"/>
                  <a:t>Assume that the resulting Reynolds stress tensor follows the same relationship as the viscous stress tensor (with viscosity replaced by turbulent viscosity)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RANS models couple additional PDEs to close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400" dirty="0"/>
                  <a:t>. For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400" dirty="0"/>
                  <a:t>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000" dirty="0"/>
                  <a:t>: turbulent kinetic energy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000" dirty="0"/>
                  <a:t>: inverse specific dissipation rate (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000" dirty="0"/>
                  <a:t>) </a:t>
                </a:r>
              </a:p>
              <a:p>
                <a:r>
                  <a:rPr lang="en-US" sz="1400" dirty="0"/>
                  <a:t>Other RANS models are currently being ported from Nek5000 to NekRS</a:t>
                </a:r>
              </a:p>
            </p:txBody>
          </p:sp>
        </mc:Choice>
        <mc:Fallback xmlns="">
          <p:sp>
            <p:nvSpPr>
              <p:cNvPr id="2" name="Google Shape;98;p15">
                <a:extLst>
                  <a:ext uri="{FF2B5EF4-FFF2-40B4-BE49-F238E27FC236}">
                    <a16:creationId xmlns:a16="http://schemas.microsoft.com/office/drawing/2014/main" id="{6D09D659-7563-E348-00A6-C28AEBCE6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4" y="705678"/>
                <a:ext cx="8627542" cy="4262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>
            <a:extLst>
              <a:ext uri="{FF2B5EF4-FFF2-40B4-BE49-F238E27FC236}">
                <a16:creationId xmlns:a16="http://schemas.microsoft.com/office/drawing/2014/main" id="{DCB4B464-A7A2-932B-9F02-0E89656D5E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34D06-CF85-2375-B3D9-07BF51B12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219" y="2330207"/>
            <a:ext cx="3700362" cy="15223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4BE7C2-59BD-E4C5-9770-708348C87704}"/>
              </a:ext>
            </a:extLst>
          </p:cNvPr>
          <p:cNvSpPr/>
          <p:nvPr/>
        </p:nvSpPr>
        <p:spPr>
          <a:xfrm>
            <a:off x="4097438" y="2836956"/>
            <a:ext cx="626962" cy="438679"/>
          </a:xfrm>
          <a:prstGeom prst="rect">
            <a:avLst/>
          </a:prstGeom>
          <a:solidFill>
            <a:srgbClr val="FF0000">
              <a:alpha val="3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Cardinal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6A40A569-E028-5C9A-6F9A-D9A532F1B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1" y="788135"/>
            <a:ext cx="8877698" cy="401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Couples the </a:t>
            </a:r>
            <a:r>
              <a:rPr lang="en-US" sz="1600" b="1" dirty="0">
                <a:latin typeface="Avenir Next LT Pro" panose="020B0504020202020204" pitchFamily="34" charset="77"/>
                <a:cs typeface="Al Nile" pitchFamily="2" charset="-78"/>
              </a:rPr>
              <a:t>NekRS </a:t>
            </a:r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computational fluid dynamics code to </a:t>
            </a:r>
            <a:r>
              <a:rPr lang="en-US" sz="1600" b="1" dirty="0">
                <a:latin typeface="Avenir Next LT Pro" panose="020B0504020202020204" pitchFamily="34" charset="77"/>
                <a:cs typeface="Al Nile" pitchFamily="2" charset="-78"/>
              </a:rPr>
              <a:t>MOOSE</a:t>
            </a:r>
          </a:p>
          <a:p>
            <a:pPr marL="114300" indent="0">
              <a:buNone/>
            </a:pPr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Open source, extensible for research purposes</a:t>
            </a:r>
          </a:p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Adopt best practices for software development</a:t>
            </a:r>
          </a:p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High performance, scalable on HPC</a:t>
            </a:r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Can be used to predict: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Heat transfer and fluid flow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Temperature and heat flux thermal limits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Pressure losses and pumping power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Passive scalar transport (e.g., mass transport)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Magnetohydrodynamics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Fluid-structure interaction</a:t>
            </a:r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DE0C2-EAAA-4B22-6DD5-740171AD4955}"/>
              </a:ext>
            </a:extLst>
          </p:cNvPr>
          <p:cNvSpPr txBox="1"/>
          <p:nvPr/>
        </p:nvSpPr>
        <p:spPr>
          <a:xfrm>
            <a:off x="5523863" y="4409999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Velocity and temperature in CHIMERA</a:t>
            </a:r>
          </a:p>
          <a:p>
            <a:endParaRPr lang="en-US" sz="1000" dirty="0">
              <a:solidFill>
                <a:schemeClr val="bg2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D86FD90-3AEF-67FC-C413-53A8F8B1D15B}"/>
              </a:ext>
            </a:extLst>
          </p:cNvPr>
          <p:cNvSpPr/>
          <p:nvPr/>
        </p:nvSpPr>
        <p:spPr>
          <a:xfrm>
            <a:off x="4224106" y="3132173"/>
            <a:ext cx="226244" cy="1223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2322E-6B40-448B-70F8-8C47578A5817}"/>
              </a:ext>
            </a:extLst>
          </p:cNvPr>
          <p:cNvSpPr txBox="1"/>
          <p:nvPr/>
        </p:nvSpPr>
        <p:spPr>
          <a:xfrm>
            <a:off x="3098033" y="4355365"/>
            <a:ext cx="188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and how these are influenced by OTHER PHYSICS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8CE7117-3691-A128-63AD-C609EE1428A0}"/>
              </a:ext>
            </a:extLst>
          </p:cNvPr>
          <p:cNvSpPr txBox="1">
            <a:spLocks/>
          </p:cNvSpPr>
          <p:nvPr/>
        </p:nvSpPr>
        <p:spPr>
          <a:xfrm>
            <a:off x="4845159" y="4570434"/>
            <a:ext cx="3497563" cy="7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 algn="ctr">
              <a:buNone/>
            </a:pPr>
            <a:r>
              <a:rPr lang="en-US" sz="800" dirty="0">
                <a:solidFill>
                  <a:schemeClr val="bg2"/>
                </a:solidFill>
              </a:rPr>
              <a:t>Simulations performed by Kirk Yuan (ANL), Tri Nguyen (PSU), Elia Merzari (PSU), and Yu-Hsiang Lan (UIUC)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EDB26-9135-6E1B-815D-05A0FB1F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33" y="2057607"/>
            <a:ext cx="4298841" cy="23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1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70" y="863549"/>
            <a:ext cx="4677716" cy="4279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r>
              <a:rPr lang="en-US" sz="1400" dirty="0"/>
              <a:t>Spectral element Navier-Stokes solver</a:t>
            </a:r>
          </a:p>
          <a:p>
            <a:endParaRPr lang="en-US" sz="500" dirty="0"/>
          </a:p>
          <a:p>
            <a:r>
              <a:rPr lang="en-US" sz="1400" dirty="0"/>
              <a:t>RANS, LES, and DNS turbulence models</a:t>
            </a:r>
          </a:p>
          <a:p>
            <a:endParaRPr lang="en-US" sz="5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114300" indent="0">
              <a:buNone/>
            </a:pPr>
            <a:endParaRPr lang="en-US" sz="1400" dirty="0"/>
          </a:p>
          <a:p>
            <a:r>
              <a:rPr lang="en-US" sz="1400" dirty="0"/>
              <a:t>Arbitrary number of passive scalars</a:t>
            </a:r>
          </a:p>
          <a:p>
            <a:endParaRPr lang="en-US" sz="500" dirty="0"/>
          </a:p>
          <a:p>
            <a:r>
              <a:rPr lang="en-US" sz="1400" dirty="0"/>
              <a:t>Incompressible flow or low Mach flow</a:t>
            </a:r>
          </a:p>
          <a:p>
            <a:endParaRPr lang="en-US" sz="500" dirty="0"/>
          </a:p>
          <a:p>
            <a:r>
              <a:rPr lang="en-US" sz="1400" dirty="0"/>
              <a:t>Incompressible MHD under development</a:t>
            </a:r>
          </a:p>
          <a:p>
            <a:endParaRPr lang="en-US" sz="500" dirty="0"/>
          </a:p>
          <a:p>
            <a:r>
              <a:rPr lang="en-US" sz="1400" dirty="0"/>
              <a:t>Runs on CPUs and GPUs; uses OCCA for portability</a:t>
            </a:r>
          </a:p>
          <a:p>
            <a:endParaRPr lang="en-US" sz="500" dirty="0"/>
          </a:p>
          <a:p>
            <a:endParaRPr lang="en-US" sz="1600" dirty="0"/>
          </a:p>
          <a:p>
            <a:pPr marL="11430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B5E95-F50C-044D-C666-951DAC387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92" y="2678186"/>
            <a:ext cx="4347329" cy="2465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683414-59FF-1845-F2D4-FED434E72556}"/>
              </a:ext>
            </a:extLst>
          </p:cNvPr>
          <p:cNvSpPr txBox="1"/>
          <p:nvPr/>
        </p:nvSpPr>
        <p:spPr>
          <a:xfrm>
            <a:off x="4913386" y="4452419"/>
            <a:ext cx="173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NekRS RANS simulation of a light water reactor (J. Fang, ANL)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26B6D-BD48-1356-8874-30326FC8BE28}"/>
              </a:ext>
            </a:extLst>
          </p:cNvPr>
          <p:cNvSpPr txBox="1"/>
          <p:nvPr/>
        </p:nvSpPr>
        <p:spPr>
          <a:xfrm>
            <a:off x="7139683" y="255562"/>
            <a:ext cx="173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NekRS LES simulation of a pebble bed reactor (M. Min, ANL)</a:t>
            </a:r>
          </a:p>
        </p:txBody>
      </p:sp>
      <p:pic>
        <p:nvPicPr>
          <p:cNvPr id="2050" name="Picture 2" descr="Turbulence models in CFD - RANS, DES, LES and DNS">
            <a:extLst>
              <a:ext uri="{FF2B5EF4-FFF2-40B4-BE49-F238E27FC236}">
                <a16:creationId xmlns:a16="http://schemas.microsoft.com/office/drawing/2014/main" id="{760FF918-4D48-5123-7554-C6D5823FF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62" y="1857309"/>
            <a:ext cx="2128706" cy="16417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47045A-328D-C37E-7C98-B0C79E0350D1}"/>
              </a:ext>
            </a:extLst>
          </p:cNvPr>
          <p:cNvSpPr txBox="1"/>
          <p:nvPr/>
        </p:nvSpPr>
        <p:spPr>
          <a:xfrm>
            <a:off x="1459062" y="3475980"/>
            <a:ext cx="17381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err="1">
                <a:solidFill>
                  <a:schemeClr val="bg1">
                    <a:lumMod val="85000"/>
                  </a:schemeClr>
                </a:solidFill>
              </a:rPr>
              <a:t>idealsimulations.com</a:t>
            </a: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E971C-3819-3F47-8999-7B537F2FA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423" y="653455"/>
            <a:ext cx="3980665" cy="19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6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EEB23-5089-C5F8-75C9-6F67313D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371" y="2513388"/>
            <a:ext cx="3776480" cy="2591038"/>
          </a:xfrm>
          <a:prstGeom prst="rect">
            <a:avLst/>
          </a:prstGeom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875" y="863550"/>
            <a:ext cx="569835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/>
              <a:t>Spectral elements divide each element according to Gauss-</a:t>
            </a:r>
            <a:r>
              <a:rPr lang="en-US" sz="1600" dirty="0" err="1"/>
              <a:t>Lobatto</a:t>
            </a:r>
            <a:r>
              <a:rPr lang="en-US" sz="1600" dirty="0"/>
              <a:t>-Legendre (GLL) quadrature</a:t>
            </a:r>
          </a:p>
          <a:p>
            <a:endParaRPr lang="en-US" sz="1600" dirty="0"/>
          </a:p>
          <a:p>
            <a:r>
              <a:rPr lang="en-US" sz="1600" dirty="0"/>
              <a:t>Solution is continuous across the entire domain</a:t>
            </a:r>
          </a:p>
          <a:p>
            <a:endParaRPr lang="en-US" sz="1600" dirty="0"/>
          </a:p>
          <a:p>
            <a:r>
              <a:rPr lang="en-US" sz="1600" dirty="0"/>
              <a:t>High-order spatial approximation (7</a:t>
            </a:r>
            <a:r>
              <a:rPr lang="en-US" sz="1600" baseline="30000" dirty="0"/>
              <a:t>th</a:t>
            </a:r>
            <a:r>
              <a:rPr lang="en-US" sz="1600" dirty="0"/>
              <a:t> order is a common choice, but p-refinement is straightforward)</a:t>
            </a:r>
          </a:p>
          <a:p>
            <a:endParaRPr lang="en-US" sz="1600" dirty="0"/>
          </a:p>
          <a:p>
            <a:r>
              <a:rPr lang="en-US" sz="1600" dirty="0"/>
              <a:t>No steady state solver – all solves are transients or pseudo-transients</a:t>
            </a:r>
          </a:p>
          <a:p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6DA6B-1BB5-D838-BCF2-06F37478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3"/>
          <a:stretch/>
        </p:blipFill>
        <p:spPr bwMode="auto">
          <a:xfrm>
            <a:off x="7295051" y="760975"/>
            <a:ext cx="1593074" cy="1522601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5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NekRS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98;p15">
            <a:extLst>
              <a:ext uri="{FF2B5EF4-FFF2-40B4-BE49-F238E27FC236}">
                <a16:creationId xmlns:a16="http://schemas.microsoft.com/office/drawing/2014/main" id="{78EAB9E3-9397-C875-E797-5768F1EE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0" y="788135"/>
            <a:ext cx="8718619" cy="2473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b="1" dirty="0">
                <a:latin typeface="Avenir Next LT Pro" panose="020B0504020202020204" pitchFamily="34" charset="77"/>
              </a:rPr>
              <a:t>Turbulence models</a:t>
            </a:r>
            <a:r>
              <a:rPr lang="en-US" sz="1600" dirty="0">
                <a:latin typeface="Avenir Next LT Pro" panose="020B0504020202020204" pitchFamily="34" charset="77"/>
              </a:rPr>
              <a:t>: </a:t>
            </a:r>
            <a:r>
              <a:rPr lang="en-US" sz="16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DNS, RANS</a:t>
            </a:r>
            <a:r>
              <a:rPr lang="en-US" sz="1600" dirty="0">
                <a:solidFill>
                  <a:schemeClr val="bg2"/>
                </a:solidFill>
                <a:latin typeface="Avenir Next LT Pro" panose="020B0504020202020204" pitchFamily="34" charset="77"/>
              </a:rPr>
              <a:t>,</a:t>
            </a:r>
            <a:r>
              <a:rPr lang="en-US" sz="16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 LES</a:t>
            </a:r>
            <a:endParaRPr lang="en-US" sz="1600" dirty="0">
              <a:latin typeface="Avenir Next LT Pro" panose="020B0504020202020204" pitchFamily="34" charset="77"/>
            </a:endParaRPr>
          </a:p>
          <a:p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E2D67-B037-EA84-FBDE-18C288655B9A}"/>
              </a:ext>
            </a:extLst>
          </p:cNvPr>
          <p:cNvSpPr txBox="1"/>
          <p:nvPr/>
        </p:nvSpPr>
        <p:spPr>
          <a:xfrm>
            <a:off x="225505" y="4430359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DNS flow (including laminar)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E638D-307A-2326-D42F-7E5F6C35BBD8}"/>
              </a:ext>
            </a:extLst>
          </p:cNvPr>
          <p:cNvSpPr txBox="1"/>
          <p:nvPr/>
        </p:nvSpPr>
        <p:spPr>
          <a:xfrm>
            <a:off x="6075605" y="4407276"/>
            <a:ext cx="283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LES flow</a:t>
            </a:r>
          </a:p>
          <a:p>
            <a:pPr marL="342900" lvl="1" algn="ctr"/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0502B-A2F6-8581-D37E-2C100C351296}"/>
              </a:ext>
            </a:extLst>
          </p:cNvPr>
          <p:cNvSpPr txBox="1"/>
          <p:nvPr/>
        </p:nvSpPr>
        <p:spPr>
          <a:xfrm>
            <a:off x="3343327" y="4430359"/>
            <a:ext cx="283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RANS flow</a:t>
            </a:r>
          </a:p>
          <a:p>
            <a:pPr marL="557213" lvl="1" indent="-214313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5E934-DF78-4716-2799-D15BB85E7256}"/>
              </a:ext>
            </a:extLst>
          </p:cNvPr>
          <p:cNvSpPr txBox="1"/>
          <p:nvPr/>
        </p:nvSpPr>
        <p:spPr>
          <a:xfrm>
            <a:off x="177587" y="4615025"/>
            <a:ext cx="324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Fission reactor</a:t>
            </a:r>
          </a:p>
          <a:p>
            <a:pPr lvl="1" algn="ctr"/>
            <a:r>
              <a:rPr lang="en-US" sz="800" dirty="0">
                <a:solidFill>
                  <a:schemeClr val="bg2"/>
                </a:solidFill>
                <a:latin typeface="Avenir Next LT Pro" panose="020B0504020202020204" pitchFamily="34" charset="77"/>
              </a:rPr>
              <a:t>Carolina </a:t>
            </a:r>
            <a:r>
              <a:rPr lang="en-US" sz="800" dirty="0" err="1">
                <a:solidFill>
                  <a:schemeClr val="bg2"/>
                </a:solidFill>
                <a:latin typeface="Avenir Next LT Pro" panose="020B0504020202020204" pitchFamily="34" charset="77"/>
              </a:rPr>
              <a:t>Bourdot</a:t>
            </a:r>
            <a:r>
              <a:rPr lang="en-US" sz="800" dirty="0">
                <a:solidFill>
                  <a:schemeClr val="bg2"/>
                </a:solidFill>
                <a:latin typeface="Avenir Next LT Pro" panose="020B0504020202020204" pitchFamily="34" charset="77"/>
              </a:rPr>
              <a:t> Dutra (PSU)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7CECFB-87CE-21C7-8697-63C9374845BA}"/>
              </a:ext>
            </a:extLst>
          </p:cNvPr>
          <p:cNvSpPr txBox="1"/>
          <p:nvPr/>
        </p:nvSpPr>
        <p:spPr>
          <a:xfrm>
            <a:off x="3178901" y="4638108"/>
            <a:ext cx="324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Fission reactor</a:t>
            </a:r>
          </a:p>
          <a:p>
            <a:pPr lvl="1" algn="ctr"/>
            <a:r>
              <a:rPr lang="en-US" sz="800" dirty="0" err="1">
                <a:solidFill>
                  <a:schemeClr val="bg2"/>
                </a:solidFill>
                <a:latin typeface="Avenir Next LT Pro" panose="020B0504020202020204" pitchFamily="34" charset="77"/>
              </a:rPr>
              <a:t>Yiqi</a:t>
            </a:r>
            <a:r>
              <a:rPr lang="en-US" sz="800" dirty="0">
                <a:solidFill>
                  <a:schemeClr val="bg2"/>
                </a:solidFill>
                <a:latin typeface="Avenir Next LT Pro" panose="020B0504020202020204" pitchFamily="34" charset="77"/>
              </a:rPr>
              <a:t> Yu (ANL)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D7E3B-ED18-F585-42B5-4D099DAB63D6}"/>
              </a:ext>
            </a:extLst>
          </p:cNvPr>
          <p:cNvSpPr txBox="1"/>
          <p:nvPr/>
        </p:nvSpPr>
        <p:spPr>
          <a:xfrm>
            <a:off x="5866293" y="4587225"/>
            <a:ext cx="324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CHIMERA</a:t>
            </a:r>
          </a:p>
          <a:p>
            <a:pPr lvl="1" algn="ctr"/>
            <a:endParaRPr lang="en-US" sz="1200" i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40CE1-86E3-4583-5FAA-34E8E831E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149" y="1615476"/>
            <a:ext cx="2352295" cy="2739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87664-2C57-4332-8324-5ADC3E87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1" y="1766276"/>
            <a:ext cx="2607972" cy="2571750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51C4FEF-7AB0-4C94-0E11-967AED32E2F9}"/>
              </a:ext>
            </a:extLst>
          </p:cNvPr>
          <p:cNvSpPr txBox="1">
            <a:spLocks/>
          </p:cNvSpPr>
          <p:nvPr/>
        </p:nvSpPr>
        <p:spPr>
          <a:xfrm>
            <a:off x="6174622" y="4741158"/>
            <a:ext cx="2681941" cy="7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 algn="ctr">
              <a:buNone/>
            </a:pPr>
            <a:r>
              <a:rPr lang="en-US" sz="800" dirty="0">
                <a:solidFill>
                  <a:schemeClr val="bg2"/>
                </a:solidFill>
              </a:rPr>
              <a:t>Kirk Yuan (ANL), Tri Nguyen (PSU), Elia Merzari (PSU), and Yu-Hsiang Lan (UIUC)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213BC-120D-F23E-E84B-C33F95D17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434" y="1615476"/>
            <a:ext cx="2926665" cy="28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5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NekRS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98;p15">
            <a:extLst>
              <a:ext uri="{FF2B5EF4-FFF2-40B4-BE49-F238E27FC236}">
                <a16:creationId xmlns:a16="http://schemas.microsoft.com/office/drawing/2014/main" id="{78EAB9E3-9397-C875-E797-5768F1EE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0" y="788135"/>
            <a:ext cx="8718619" cy="2473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DNS, RANS, LES</a:t>
            </a: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Features:</a:t>
            </a:r>
            <a:r>
              <a:rPr lang="en-US" sz="16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 conjugate heat transfer, passive scalar transport, fluid-structure interaction, custom physics and properties</a:t>
            </a:r>
            <a:endParaRPr lang="en-US" sz="16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endParaRPr lang="en-US" sz="16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40EB4-87E9-6D7C-90A2-1D6F2E53118D}"/>
              </a:ext>
            </a:extLst>
          </p:cNvPr>
          <p:cNvSpPr txBox="1"/>
          <p:nvPr/>
        </p:nvSpPr>
        <p:spPr>
          <a:xfrm>
            <a:off x="225505" y="4430359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Conjugate heat transfer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1C1A5-B8F6-FD2F-1675-39A7BAD5FF46}"/>
              </a:ext>
            </a:extLst>
          </p:cNvPr>
          <p:cNvSpPr txBox="1"/>
          <p:nvPr/>
        </p:nvSpPr>
        <p:spPr>
          <a:xfrm>
            <a:off x="6087200" y="4430359"/>
            <a:ext cx="2831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Fluid-structure interaction</a:t>
            </a:r>
          </a:p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Tube vibrations</a:t>
            </a:r>
          </a:p>
          <a:p>
            <a:pPr lvl="1" algn="ctr"/>
            <a:r>
              <a:rPr lang="en-US" sz="800" dirty="0">
                <a:solidFill>
                  <a:schemeClr val="bg2"/>
                </a:solidFill>
                <a:latin typeface="Avenir Next LT Pro" panose="020B0504020202020204" pitchFamily="34" charset="77"/>
              </a:rPr>
              <a:t>Landon </a:t>
            </a:r>
            <a:r>
              <a:rPr lang="en-US" sz="800" dirty="0" err="1">
                <a:solidFill>
                  <a:schemeClr val="bg2"/>
                </a:solidFill>
                <a:latin typeface="Avenir Next LT Pro" panose="020B0504020202020204" pitchFamily="34" charset="77"/>
              </a:rPr>
              <a:t>Brockmeyer</a:t>
            </a:r>
            <a:r>
              <a:rPr lang="en-US" sz="800" dirty="0">
                <a:solidFill>
                  <a:schemeClr val="bg2"/>
                </a:solidFill>
                <a:latin typeface="Avenir Next LT Pro" panose="020B0504020202020204" pitchFamily="34" charset="77"/>
              </a:rPr>
              <a:t> (ANL)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42323-E534-FF6B-9FE5-D8C749124EB4}"/>
              </a:ext>
            </a:extLst>
          </p:cNvPr>
          <p:cNvSpPr txBox="1"/>
          <p:nvPr/>
        </p:nvSpPr>
        <p:spPr>
          <a:xfrm>
            <a:off x="3343327" y="4430359"/>
            <a:ext cx="283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Passive scalar transport</a:t>
            </a:r>
          </a:p>
          <a:p>
            <a:pPr marL="557213" lvl="1" indent="-214313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A06D8-7989-753E-6C7B-F41F018D5F0A}"/>
              </a:ext>
            </a:extLst>
          </p:cNvPr>
          <p:cNvSpPr txBox="1"/>
          <p:nvPr/>
        </p:nvSpPr>
        <p:spPr>
          <a:xfrm>
            <a:off x="177587" y="4615025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Fission reactor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785FF-2FE2-182F-8A7C-DC32D3E649BB}"/>
              </a:ext>
            </a:extLst>
          </p:cNvPr>
          <p:cNvSpPr txBox="1"/>
          <p:nvPr/>
        </p:nvSpPr>
        <p:spPr>
          <a:xfrm>
            <a:off x="3178901" y="4638108"/>
            <a:ext cx="324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Mass transport</a:t>
            </a:r>
          </a:p>
          <a:p>
            <a:pPr lvl="1" algn="ctr"/>
            <a:r>
              <a:rPr lang="en-US" sz="800" dirty="0" err="1">
                <a:solidFill>
                  <a:schemeClr val="bg2"/>
                </a:solidFill>
                <a:latin typeface="Avenir Next LT Pro" panose="020B0504020202020204" pitchFamily="34" charset="77"/>
              </a:rPr>
              <a:t>Haomin</a:t>
            </a:r>
            <a:r>
              <a:rPr lang="en-US" sz="800" dirty="0">
                <a:solidFill>
                  <a:schemeClr val="bg2"/>
                </a:solidFill>
                <a:latin typeface="Avenir Next LT Pro" panose="020B0504020202020204" pitchFamily="34" charset="77"/>
              </a:rPr>
              <a:t> Yuan (ANL)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A86827-A524-D362-9395-6F5B898CE5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177587" y="2898297"/>
            <a:ext cx="2628221" cy="1336846"/>
          </a:xfrm>
          <a:custGeom>
            <a:avLst/>
            <a:gdLst>
              <a:gd name="connsiteX0" fmla="*/ 0 w 4641014"/>
              <a:gd name="connsiteY0" fmla="*/ 0 h 2360654"/>
              <a:gd name="connsiteX1" fmla="*/ 4641014 w 4641014"/>
              <a:gd name="connsiteY1" fmla="*/ 0 h 2360654"/>
              <a:gd name="connsiteX2" fmla="*/ 4641014 w 4641014"/>
              <a:gd name="connsiteY2" fmla="*/ 770662 h 2360654"/>
              <a:gd name="connsiteX3" fmla="*/ 1258031 w 4641014"/>
              <a:gd name="connsiteY3" fmla="*/ 2360654 h 2360654"/>
              <a:gd name="connsiteX4" fmla="*/ 0 w 4641014"/>
              <a:gd name="connsiteY4" fmla="*/ 2360654 h 2360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1014" h="2360654">
                <a:moveTo>
                  <a:pt x="0" y="0"/>
                </a:moveTo>
                <a:lnTo>
                  <a:pt x="4641014" y="0"/>
                </a:lnTo>
                <a:lnTo>
                  <a:pt x="4641014" y="770662"/>
                </a:lnTo>
                <a:lnTo>
                  <a:pt x="1258031" y="2360654"/>
                </a:lnTo>
                <a:lnTo>
                  <a:pt x="0" y="2360654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C2A833-4698-5C41-5C31-E869F8E5214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1201540" y="3103966"/>
            <a:ext cx="2273883" cy="1251399"/>
          </a:xfrm>
          <a:custGeom>
            <a:avLst/>
            <a:gdLst>
              <a:gd name="connsiteX0" fmla="*/ 0 w 4015310"/>
              <a:gd name="connsiteY0" fmla="*/ 0 h 2209768"/>
              <a:gd name="connsiteX1" fmla="*/ 4015310 w 4015310"/>
              <a:gd name="connsiteY1" fmla="*/ 0 h 2209768"/>
              <a:gd name="connsiteX2" fmla="*/ 4015310 w 4015310"/>
              <a:gd name="connsiteY2" fmla="*/ 87096 h 2209768"/>
              <a:gd name="connsiteX3" fmla="*/ 983934 w 4015310"/>
              <a:gd name="connsiteY3" fmla="*/ 2209768 h 2209768"/>
              <a:gd name="connsiteX4" fmla="*/ 0 w 4015310"/>
              <a:gd name="connsiteY4" fmla="*/ 2209768 h 220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5310" h="2209768">
                <a:moveTo>
                  <a:pt x="0" y="0"/>
                </a:moveTo>
                <a:lnTo>
                  <a:pt x="4015310" y="0"/>
                </a:lnTo>
                <a:lnTo>
                  <a:pt x="4015310" y="87096"/>
                </a:lnTo>
                <a:lnTo>
                  <a:pt x="983934" y="2209768"/>
                </a:lnTo>
                <a:lnTo>
                  <a:pt x="0" y="2209768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9330CE-77FE-B67E-4C65-1B4176AF0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817" y="2963347"/>
            <a:ext cx="3056314" cy="143238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549B15C-5C98-0CED-85B6-DF21DEEC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60" y="2713033"/>
            <a:ext cx="2528890" cy="10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5DE82D-80AD-E631-6952-74A06814D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487" y="3729665"/>
            <a:ext cx="1330921" cy="6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87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NekRS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98;p15">
            <a:extLst>
              <a:ext uri="{FF2B5EF4-FFF2-40B4-BE49-F238E27FC236}">
                <a16:creationId xmlns:a16="http://schemas.microsoft.com/office/drawing/2014/main" id="{78EAB9E3-9397-C875-E797-5768F1EE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0" y="788135"/>
            <a:ext cx="8718619" cy="2473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DNS, RANS, LES</a:t>
            </a: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Features: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conjugate heat transfer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cs typeface="Al Nile" pitchFamily="2" charset="-78"/>
              </a:rPr>
              <a:t>, passive scalar transport, fluid-structure interaction, custom physics and properties</a:t>
            </a: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b="1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Postprocessing</a:t>
            </a:r>
            <a:r>
              <a:rPr lang="en-US" sz="16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: time-averaging, constitutive models, custom operations</a:t>
            </a:r>
            <a:endParaRPr lang="en-US" sz="16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endParaRPr lang="en-US" sz="16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040EB4-87E9-6D7C-90A2-1D6F2E53118D}"/>
              </a:ext>
            </a:extLst>
          </p:cNvPr>
          <p:cNvSpPr txBox="1"/>
          <p:nvPr/>
        </p:nvSpPr>
        <p:spPr>
          <a:xfrm>
            <a:off x="528660" y="4481231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Time-averaging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42323-E534-FF6B-9FE5-D8C749124EB4}"/>
              </a:ext>
            </a:extLst>
          </p:cNvPr>
          <p:cNvSpPr txBox="1"/>
          <p:nvPr/>
        </p:nvSpPr>
        <p:spPr>
          <a:xfrm>
            <a:off x="5412523" y="4459578"/>
            <a:ext cx="283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Constitutive models</a:t>
            </a:r>
          </a:p>
          <a:p>
            <a:pPr marL="557213" lvl="1" indent="-214313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A06D8-7989-753E-6C7B-F41F018D5F0A}"/>
              </a:ext>
            </a:extLst>
          </p:cNvPr>
          <p:cNvSpPr txBox="1"/>
          <p:nvPr/>
        </p:nvSpPr>
        <p:spPr>
          <a:xfrm>
            <a:off x="480742" y="4665897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Fission reactor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785FF-2FE2-182F-8A7C-DC32D3E649BB}"/>
              </a:ext>
            </a:extLst>
          </p:cNvPr>
          <p:cNvSpPr txBox="1"/>
          <p:nvPr/>
        </p:nvSpPr>
        <p:spPr>
          <a:xfrm>
            <a:off x="5203211" y="4644243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Heat transfer coefficient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908F0-E0FF-2F0A-841C-04407301E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01" y="2760686"/>
            <a:ext cx="3249918" cy="1720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D407B0-1ACC-C845-1E12-205BBF9C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180" y="2760686"/>
            <a:ext cx="4335676" cy="164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915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25283</TotalTime>
  <Words>1985</Words>
  <Application>Microsoft Macintosh PowerPoint</Application>
  <PresentationFormat>On-screen Show (16:9)</PresentationFormat>
  <Paragraphs>374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Fira Sans Light</vt:lpstr>
      <vt:lpstr>Cambria Math</vt:lpstr>
      <vt:lpstr>Avenir Next LT Pro</vt:lpstr>
      <vt:lpstr>Courier</vt:lpstr>
      <vt:lpstr>Fira Sans</vt:lpstr>
      <vt:lpstr>Arial</vt:lpstr>
      <vt:lpstr>Simple Light</vt:lpstr>
      <vt:lpstr>PowerPoint Presentation</vt:lpstr>
      <vt:lpstr>PowerPoint Presentation</vt:lpstr>
      <vt:lpstr>PowerPoint Presentation</vt:lpstr>
      <vt:lpstr>Cardinal</vt:lpstr>
      <vt:lpstr>NekRS</vt:lpstr>
      <vt:lpstr>NekRS</vt:lpstr>
      <vt:lpstr>NekRS</vt:lpstr>
      <vt:lpstr>NekRS</vt:lpstr>
      <vt:lpstr>NekRS</vt:lpstr>
      <vt:lpstr>NekRS</vt:lpstr>
      <vt:lpstr>Docker Instructions</vt:lpstr>
      <vt:lpstr>Compiling Cardinal (After the workshop!)</vt:lpstr>
      <vt:lpstr>How to Get Involved</vt:lpstr>
      <vt:lpstr>Example: Flow Over a Pebble</vt:lpstr>
      <vt:lpstr>Example: Flow Over a Pebble</vt:lpstr>
      <vt:lpstr>NekRS Input Files</vt:lpstr>
      <vt:lpstr>Hex8 vs Hex20 Meshes</vt:lpstr>
      <vt:lpstr>Geometry: pebble.exo</vt:lpstr>
      <vt:lpstr>Convert to NekRS mesh format: ~/Nek5000/bin/exo2nek</vt:lpstr>
      <vt:lpstr>Parameter settings: pebble.par</vt:lpstr>
      <vt:lpstr>Parameter settings: pebble.par</vt:lpstr>
      <vt:lpstr>Parameter settings: pebble.par</vt:lpstr>
      <vt:lpstr>Kernels and boundary conditions: pebble.oudf</vt:lpstr>
      <vt:lpstr>Initial conditions and user interfaces: pebble.udf</vt:lpstr>
      <vt:lpstr>Legacy backend: pebble.usr</vt:lpstr>
      <vt:lpstr>Running</vt:lpstr>
      <vt:lpstr>Viewing Output Files</vt:lpstr>
      <vt:lpstr>Example: Flow Over a Pebble</vt:lpstr>
      <vt:lpstr>Large Eddy Simulation with NekRS</vt:lpstr>
      <vt:lpstr>Parameter settings: pebble.par</vt:lpstr>
      <vt:lpstr>Non-Dimensional Navier-Stokes</vt:lpstr>
      <vt:lpstr>Non-Dimensional Navier-Stokes</vt:lpstr>
      <vt:lpstr>Non-Dimensional NekRS</vt:lpstr>
      <vt:lpstr>Scale the mesh: pebble.usr</vt:lpstr>
      <vt:lpstr>Running</vt:lpstr>
      <vt:lpstr>PowerPoint Presentation</vt:lpstr>
      <vt:lpstr>Turbulent Averaging: #include plugins/tavg.hpp</vt:lpstr>
      <vt:lpstr>RANS Modeling with NekRS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Novak, April</cp:lastModifiedBy>
  <cp:revision>890</cp:revision>
  <dcterms:modified xsi:type="dcterms:W3CDTF">2024-08-01T17:08:01Z</dcterms:modified>
</cp:coreProperties>
</file>